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4.jpg" ContentType="image/pn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92" r:id="rId4"/>
    <p:sldId id="280" r:id="rId5"/>
    <p:sldId id="281" r:id="rId6"/>
    <p:sldId id="266" r:id="rId7"/>
    <p:sldId id="264" r:id="rId8"/>
    <p:sldId id="282" r:id="rId9"/>
    <p:sldId id="290" r:id="rId10"/>
    <p:sldId id="293" r:id="rId11"/>
    <p:sldId id="294" r:id="rId12"/>
    <p:sldId id="295" r:id="rId13"/>
    <p:sldId id="262" r:id="rId14"/>
    <p:sldId id="279" r:id="rId15"/>
    <p:sldId id="271" r:id="rId16"/>
    <p:sldId id="268" r:id="rId17"/>
    <p:sldId id="296" r:id="rId18"/>
    <p:sldId id="270" r:id="rId19"/>
    <p:sldId id="297" r:id="rId20"/>
    <p:sldId id="284" r:id="rId21"/>
    <p:sldId id="274" r:id="rId22"/>
    <p:sldId id="269" r:id="rId23"/>
    <p:sldId id="298" r:id="rId24"/>
    <p:sldId id="286" r:id="rId25"/>
    <p:sldId id="287" r:id="rId26"/>
    <p:sldId id="288" r:id="rId27"/>
    <p:sldId id="299" r:id="rId28"/>
    <p:sldId id="300" r:id="rId29"/>
    <p:sldId id="301" r:id="rId30"/>
    <p:sldId id="261" r:id="rId31"/>
    <p:sldId id="305" r:id="rId32"/>
    <p:sldId id="302" r:id="rId33"/>
    <p:sldId id="303" r:id="rId34"/>
    <p:sldId id="285" r:id="rId35"/>
    <p:sldId id="304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4" autoAdjust="0"/>
    <p:restoredTop sz="86376"/>
  </p:normalViewPr>
  <p:slideViewPr>
    <p:cSldViewPr snapToGrid="0">
      <p:cViewPr>
        <p:scale>
          <a:sx n="105" d="100"/>
          <a:sy n="105" d="100"/>
        </p:scale>
        <p:origin x="952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0990FE-6432-455F-8F71-5054E1DDB9D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12BB2E5C-41B1-4A1A-A6E0-CE2B61755FB0}">
      <dgm:prSet/>
      <dgm:spPr/>
      <dgm:t>
        <a:bodyPr/>
        <a:lstStyle/>
        <a:p>
          <a:pPr>
            <a:defRPr cap="all"/>
          </a:pPr>
          <a:r>
            <a:rPr lang="it-IT"/>
            <a:t>CPU / Memory / Disk /Network usage</a:t>
          </a:r>
          <a:endParaRPr lang="en-US"/>
        </a:p>
      </dgm:t>
    </dgm:pt>
    <dgm:pt modelId="{EEE3CDFC-A6B1-4EDA-B39B-4669DC21A78C}" type="parTrans" cxnId="{1F28255D-CF3B-4928-AFA3-56201AD22E44}">
      <dgm:prSet/>
      <dgm:spPr/>
      <dgm:t>
        <a:bodyPr/>
        <a:lstStyle/>
        <a:p>
          <a:endParaRPr lang="en-US"/>
        </a:p>
      </dgm:t>
    </dgm:pt>
    <dgm:pt modelId="{2C11C2FD-56CE-4E71-A3A4-D67129A4E658}" type="sibTrans" cxnId="{1F28255D-CF3B-4928-AFA3-56201AD22E44}">
      <dgm:prSet/>
      <dgm:spPr/>
      <dgm:t>
        <a:bodyPr/>
        <a:lstStyle/>
        <a:p>
          <a:endParaRPr lang="en-US"/>
        </a:p>
      </dgm:t>
    </dgm:pt>
    <dgm:pt modelId="{D1C3B008-312C-4E6A-9F5D-8ACA511032E8}">
      <dgm:prSet/>
      <dgm:spPr/>
      <dgm:t>
        <a:bodyPr/>
        <a:lstStyle/>
        <a:p>
          <a:pPr>
            <a:defRPr cap="all"/>
          </a:pPr>
          <a:r>
            <a:rPr lang="it-IT"/>
            <a:t>SQL Server performance counters</a:t>
          </a:r>
          <a:endParaRPr lang="en-US"/>
        </a:p>
      </dgm:t>
    </dgm:pt>
    <dgm:pt modelId="{2CE48447-BD7C-4D7A-BC5E-AF1782747C04}" type="parTrans" cxnId="{6C709D90-C37F-4D55-946C-0C6A2CC5840A}">
      <dgm:prSet/>
      <dgm:spPr/>
      <dgm:t>
        <a:bodyPr/>
        <a:lstStyle/>
        <a:p>
          <a:endParaRPr lang="en-US"/>
        </a:p>
      </dgm:t>
    </dgm:pt>
    <dgm:pt modelId="{FB49E557-94F0-4D38-B0E2-32795F8843C6}" type="sibTrans" cxnId="{6C709D90-C37F-4D55-946C-0C6A2CC5840A}">
      <dgm:prSet/>
      <dgm:spPr/>
      <dgm:t>
        <a:bodyPr/>
        <a:lstStyle/>
        <a:p>
          <a:endParaRPr lang="en-US"/>
        </a:p>
      </dgm:t>
    </dgm:pt>
    <dgm:pt modelId="{D9AE3469-CC40-445B-B6D3-45324FE71CD7}">
      <dgm:prSet/>
      <dgm:spPr/>
      <dgm:t>
        <a:bodyPr/>
        <a:lstStyle/>
        <a:p>
          <a:pPr>
            <a:defRPr cap="all"/>
          </a:pPr>
          <a:r>
            <a:rPr lang="it-IT"/>
            <a:t>Specific KPIs</a:t>
          </a:r>
          <a:endParaRPr lang="en-US"/>
        </a:p>
      </dgm:t>
    </dgm:pt>
    <dgm:pt modelId="{6476C1BD-8554-4CC4-89D0-325371F352B1}" type="parTrans" cxnId="{FC34CDBC-AC75-4434-A17A-B661D5B5A7E1}">
      <dgm:prSet/>
      <dgm:spPr/>
      <dgm:t>
        <a:bodyPr/>
        <a:lstStyle/>
        <a:p>
          <a:endParaRPr lang="en-US"/>
        </a:p>
      </dgm:t>
    </dgm:pt>
    <dgm:pt modelId="{E0EF9901-26CA-4497-941A-1A1EA7E7C8BB}" type="sibTrans" cxnId="{FC34CDBC-AC75-4434-A17A-B661D5B5A7E1}">
      <dgm:prSet/>
      <dgm:spPr/>
      <dgm:t>
        <a:bodyPr/>
        <a:lstStyle/>
        <a:p>
          <a:endParaRPr lang="en-US"/>
        </a:p>
      </dgm:t>
    </dgm:pt>
    <dgm:pt modelId="{5C1D2905-EEEB-419D-A64C-BC17B8FA7FEF}" type="pres">
      <dgm:prSet presAssocID="{DE0990FE-6432-455F-8F71-5054E1DDB9DF}" presName="root" presStyleCnt="0">
        <dgm:presLayoutVars>
          <dgm:dir/>
          <dgm:resizeHandles val="exact"/>
        </dgm:presLayoutVars>
      </dgm:prSet>
      <dgm:spPr/>
    </dgm:pt>
    <dgm:pt modelId="{D21DE399-63D2-44BE-9276-D5D62519EF07}" type="pres">
      <dgm:prSet presAssocID="{12BB2E5C-41B1-4A1A-A6E0-CE2B61755FB0}" presName="compNode" presStyleCnt="0"/>
      <dgm:spPr/>
    </dgm:pt>
    <dgm:pt modelId="{B24676E6-6E0E-4D3B-B95B-ED9982AE3ED8}" type="pres">
      <dgm:prSet presAssocID="{12BB2E5C-41B1-4A1A-A6E0-CE2B61755FB0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B174765-FD56-4329-9C66-F405B40EEF9A}" type="pres">
      <dgm:prSet presAssocID="{12BB2E5C-41B1-4A1A-A6E0-CE2B61755FB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F48F3E8D-9239-45CD-8C49-8DD8A7499002}" type="pres">
      <dgm:prSet presAssocID="{12BB2E5C-41B1-4A1A-A6E0-CE2B61755FB0}" presName="spaceRect" presStyleCnt="0"/>
      <dgm:spPr/>
    </dgm:pt>
    <dgm:pt modelId="{09495ACA-B1AE-401D-824C-FA04E4E06327}" type="pres">
      <dgm:prSet presAssocID="{12BB2E5C-41B1-4A1A-A6E0-CE2B61755FB0}" presName="textRect" presStyleLbl="revTx" presStyleIdx="0" presStyleCnt="3">
        <dgm:presLayoutVars>
          <dgm:chMax val="1"/>
          <dgm:chPref val="1"/>
        </dgm:presLayoutVars>
      </dgm:prSet>
      <dgm:spPr/>
    </dgm:pt>
    <dgm:pt modelId="{99E4D300-4C99-4880-B6C9-7E8D197127C6}" type="pres">
      <dgm:prSet presAssocID="{2C11C2FD-56CE-4E71-A3A4-D67129A4E658}" presName="sibTrans" presStyleCnt="0"/>
      <dgm:spPr/>
    </dgm:pt>
    <dgm:pt modelId="{EB24FBFC-6D2D-45AC-BEDD-9FE11D338ADE}" type="pres">
      <dgm:prSet presAssocID="{D1C3B008-312C-4E6A-9F5D-8ACA511032E8}" presName="compNode" presStyleCnt="0"/>
      <dgm:spPr/>
    </dgm:pt>
    <dgm:pt modelId="{563C740F-E707-4F45-A202-080A3713598B}" type="pres">
      <dgm:prSet presAssocID="{D1C3B008-312C-4E6A-9F5D-8ACA511032E8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52AF09F-AEB8-4C9B-8AC5-CB7B37FE5C6C}" type="pres">
      <dgm:prSet presAssocID="{D1C3B008-312C-4E6A-9F5D-8ACA511032E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84E90683-E48B-46C5-B80A-A9B87A0FB2F6}" type="pres">
      <dgm:prSet presAssocID="{D1C3B008-312C-4E6A-9F5D-8ACA511032E8}" presName="spaceRect" presStyleCnt="0"/>
      <dgm:spPr/>
    </dgm:pt>
    <dgm:pt modelId="{8BCD0D5F-928C-45AF-9B25-766BDB4FDF99}" type="pres">
      <dgm:prSet presAssocID="{D1C3B008-312C-4E6A-9F5D-8ACA511032E8}" presName="textRect" presStyleLbl="revTx" presStyleIdx="1" presStyleCnt="3">
        <dgm:presLayoutVars>
          <dgm:chMax val="1"/>
          <dgm:chPref val="1"/>
        </dgm:presLayoutVars>
      </dgm:prSet>
      <dgm:spPr/>
    </dgm:pt>
    <dgm:pt modelId="{77668FC4-F174-4A81-8DC7-17B0108E51BD}" type="pres">
      <dgm:prSet presAssocID="{FB49E557-94F0-4D38-B0E2-32795F8843C6}" presName="sibTrans" presStyleCnt="0"/>
      <dgm:spPr/>
    </dgm:pt>
    <dgm:pt modelId="{27D302FC-9C1C-4320-ADAE-01CD467F1814}" type="pres">
      <dgm:prSet presAssocID="{D9AE3469-CC40-445B-B6D3-45324FE71CD7}" presName="compNode" presStyleCnt="0"/>
      <dgm:spPr/>
    </dgm:pt>
    <dgm:pt modelId="{2FD30C0E-7D6D-4E2E-8894-14A33DF337CB}" type="pres">
      <dgm:prSet presAssocID="{D9AE3469-CC40-445B-B6D3-45324FE71CD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E2F89CB-DAF8-4F44-8CA6-540D5C15DDEA}" type="pres">
      <dgm:prSet presAssocID="{D9AE3469-CC40-445B-B6D3-45324FE71CD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E8BAE41-222C-4076-8E1F-20F0A2E31CDD}" type="pres">
      <dgm:prSet presAssocID="{D9AE3469-CC40-445B-B6D3-45324FE71CD7}" presName="spaceRect" presStyleCnt="0"/>
      <dgm:spPr/>
    </dgm:pt>
    <dgm:pt modelId="{906E1E6E-E241-4AAE-A613-03C3276C74BC}" type="pres">
      <dgm:prSet presAssocID="{D9AE3469-CC40-445B-B6D3-45324FE71CD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F28255D-CF3B-4928-AFA3-56201AD22E44}" srcId="{DE0990FE-6432-455F-8F71-5054E1DDB9DF}" destId="{12BB2E5C-41B1-4A1A-A6E0-CE2B61755FB0}" srcOrd="0" destOrd="0" parTransId="{EEE3CDFC-A6B1-4EDA-B39B-4669DC21A78C}" sibTransId="{2C11C2FD-56CE-4E71-A3A4-D67129A4E658}"/>
    <dgm:cxn modelId="{4EEE6878-289A-48DD-AFAC-C280F0B795D0}" type="presOf" srcId="{DE0990FE-6432-455F-8F71-5054E1DDB9DF}" destId="{5C1D2905-EEEB-419D-A64C-BC17B8FA7FEF}" srcOrd="0" destOrd="0" presId="urn:microsoft.com/office/officeart/2018/5/layout/IconLeafLabelList"/>
    <dgm:cxn modelId="{2AFA978B-67A8-4C65-B9CF-D645FD144BF7}" type="presOf" srcId="{12BB2E5C-41B1-4A1A-A6E0-CE2B61755FB0}" destId="{09495ACA-B1AE-401D-824C-FA04E4E06327}" srcOrd="0" destOrd="0" presId="urn:microsoft.com/office/officeart/2018/5/layout/IconLeafLabelList"/>
    <dgm:cxn modelId="{6C709D90-C37F-4D55-946C-0C6A2CC5840A}" srcId="{DE0990FE-6432-455F-8F71-5054E1DDB9DF}" destId="{D1C3B008-312C-4E6A-9F5D-8ACA511032E8}" srcOrd="1" destOrd="0" parTransId="{2CE48447-BD7C-4D7A-BC5E-AF1782747C04}" sibTransId="{FB49E557-94F0-4D38-B0E2-32795F8843C6}"/>
    <dgm:cxn modelId="{FC34CDBC-AC75-4434-A17A-B661D5B5A7E1}" srcId="{DE0990FE-6432-455F-8F71-5054E1DDB9DF}" destId="{D9AE3469-CC40-445B-B6D3-45324FE71CD7}" srcOrd="2" destOrd="0" parTransId="{6476C1BD-8554-4CC4-89D0-325371F352B1}" sibTransId="{E0EF9901-26CA-4497-941A-1A1EA7E7C8BB}"/>
    <dgm:cxn modelId="{8D1374C6-9316-42C2-B842-4A56C08D6DB2}" type="presOf" srcId="{D1C3B008-312C-4E6A-9F5D-8ACA511032E8}" destId="{8BCD0D5F-928C-45AF-9B25-766BDB4FDF99}" srcOrd="0" destOrd="0" presId="urn:microsoft.com/office/officeart/2018/5/layout/IconLeafLabelList"/>
    <dgm:cxn modelId="{401215FF-EA43-443F-926E-0CF0208ABA82}" type="presOf" srcId="{D9AE3469-CC40-445B-B6D3-45324FE71CD7}" destId="{906E1E6E-E241-4AAE-A613-03C3276C74BC}" srcOrd="0" destOrd="0" presId="urn:microsoft.com/office/officeart/2018/5/layout/IconLeafLabelList"/>
    <dgm:cxn modelId="{B5D87202-05AF-4134-9615-D641DD445E84}" type="presParOf" srcId="{5C1D2905-EEEB-419D-A64C-BC17B8FA7FEF}" destId="{D21DE399-63D2-44BE-9276-D5D62519EF07}" srcOrd="0" destOrd="0" presId="urn:microsoft.com/office/officeart/2018/5/layout/IconLeafLabelList"/>
    <dgm:cxn modelId="{174C17FE-1ACD-41F5-B331-85BCA62BE2B2}" type="presParOf" srcId="{D21DE399-63D2-44BE-9276-D5D62519EF07}" destId="{B24676E6-6E0E-4D3B-B95B-ED9982AE3ED8}" srcOrd="0" destOrd="0" presId="urn:microsoft.com/office/officeart/2018/5/layout/IconLeafLabelList"/>
    <dgm:cxn modelId="{DD71EC88-AD81-444B-BE6E-A2E1C17C4E2C}" type="presParOf" srcId="{D21DE399-63D2-44BE-9276-D5D62519EF07}" destId="{0B174765-FD56-4329-9C66-F405B40EEF9A}" srcOrd="1" destOrd="0" presId="urn:microsoft.com/office/officeart/2018/5/layout/IconLeafLabelList"/>
    <dgm:cxn modelId="{07180C11-6C17-4CEA-A612-DE3E6F7FE10C}" type="presParOf" srcId="{D21DE399-63D2-44BE-9276-D5D62519EF07}" destId="{F48F3E8D-9239-45CD-8C49-8DD8A7499002}" srcOrd="2" destOrd="0" presId="urn:microsoft.com/office/officeart/2018/5/layout/IconLeafLabelList"/>
    <dgm:cxn modelId="{1FFCDC26-2DC2-49F9-8136-54AC3E851673}" type="presParOf" srcId="{D21DE399-63D2-44BE-9276-D5D62519EF07}" destId="{09495ACA-B1AE-401D-824C-FA04E4E06327}" srcOrd="3" destOrd="0" presId="urn:microsoft.com/office/officeart/2018/5/layout/IconLeafLabelList"/>
    <dgm:cxn modelId="{D5CF84CB-FFCF-4241-8DEE-D3E520EB0013}" type="presParOf" srcId="{5C1D2905-EEEB-419D-A64C-BC17B8FA7FEF}" destId="{99E4D300-4C99-4880-B6C9-7E8D197127C6}" srcOrd="1" destOrd="0" presId="urn:microsoft.com/office/officeart/2018/5/layout/IconLeafLabelList"/>
    <dgm:cxn modelId="{2C255A11-5995-40E0-AD68-3E13D706D3CD}" type="presParOf" srcId="{5C1D2905-EEEB-419D-A64C-BC17B8FA7FEF}" destId="{EB24FBFC-6D2D-45AC-BEDD-9FE11D338ADE}" srcOrd="2" destOrd="0" presId="urn:microsoft.com/office/officeart/2018/5/layout/IconLeafLabelList"/>
    <dgm:cxn modelId="{EB7930FA-CC86-437B-BCB9-1509789DB1D2}" type="presParOf" srcId="{EB24FBFC-6D2D-45AC-BEDD-9FE11D338ADE}" destId="{563C740F-E707-4F45-A202-080A3713598B}" srcOrd="0" destOrd="0" presId="urn:microsoft.com/office/officeart/2018/5/layout/IconLeafLabelList"/>
    <dgm:cxn modelId="{FB36C2D8-5928-4597-AC8E-91EB35456509}" type="presParOf" srcId="{EB24FBFC-6D2D-45AC-BEDD-9FE11D338ADE}" destId="{C52AF09F-AEB8-4C9B-8AC5-CB7B37FE5C6C}" srcOrd="1" destOrd="0" presId="urn:microsoft.com/office/officeart/2018/5/layout/IconLeafLabelList"/>
    <dgm:cxn modelId="{3E8D2FC9-98B2-432C-A89B-F08ACCA6DE78}" type="presParOf" srcId="{EB24FBFC-6D2D-45AC-BEDD-9FE11D338ADE}" destId="{84E90683-E48B-46C5-B80A-A9B87A0FB2F6}" srcOrd="2" destOrd="0" presId="urn:microsoft.com/office/officeart/2018/5/layout/IconLeafLabelList"/>
    <dgm:cxn modelId="{943F2A96-DEE2-4FD9-9B67-E9BFC148E116}" type="presParOf" srcId="{EB24FBFC-6D2D-45AC-BEDD-9FE11D338ADE}" destId="{8BCD0D5F-928C-45AF-9B25-766BDB4FDF99}" srcOrd="3" destOrd="0" presId="urn:microsoft.com/office/officeart/2018/5/layout/IconLeafLabelList"/>
    <dgm:cxn modelId="{26C3A456-BF28-40FF-8508-AF6E6B4656F6}" type="presParOf" srcId="{5C1D2905-EEEB-419D-A64C-BC17B8FA7FEF}" destId="{77668FC4-F174-4A81-8DC7-17B0108E51BD}" srcOrd="3" destOrd="0" presId="urn:microsoft.com/office/officeart/2018/5/layout/IconLeafLabelList"/>
    <dgm:cxn modelId="{FAE13399-E26F-45D0-BDD3-FFD1621A3C8B}" type="presParOf" srcId="{5C1D2905-EEEB-419D-A64C-BC17B8FA7FEF}" destId="{27D302FC-9C1C-4320-ADAE-01CD467F1814}" srcOrd="4" destOrd="0" presId="urn:microsoft.com/office/officeart/2018/5/layout/IconLeafLabelList"/>
    <dgm:cxn modelId="{39516E64-2081-4E5A-A426-AD2322833A6B}" type="presParOf" srcId="{27D302FC-9C1C-4320-ADAE-01CD467F1814}" destId="{2FD30C0E-7D6D-4E2E-8894-14A33DF337CB}" srcOrd="0" destOrd="0" presId="urn:microsoft.com/office/officeart/2018/5/layout/IconLeafLabelList"/>
    <dgm:cxn modelId="{C55DE29E-023B-48DA-91DC-13B75DDD6ECA}" type="presParOf" srcId="{27D302FC-9C1C-4320-ADAE-01CD467F1814}" destId="{3E2F89CB-DAF8-4F44-8CA6-540D5C15DDEA}" srcOrd="1" destOrd="0" presId="urn:microsoft.com/office/officeart/2018/5/layout/IconLeafLabelList"/>
    <dgm:cxn modelId="{1E5C645F-7EB5-4304-B0C1-D8F8DCC178F3}" type="presParOf" srcId="{27D302FC-9C1C-4320-ADAE-01CD467F1814}" destId="{9E8BAE41-222C-4076-8E1F-20F0A2E31CDD}" srcOrd="2" destOrd="0" presId="urn:microsoft.com/office/officeart/2018/5/layout/IconLeafLabelList"/>
    <dgm:cxn modelId="{42C56F99-0F93-4C73-AA74-B98C215425DF}" type="presParOf" srcId="{27D302FC-9C1C-4320-ADAE-01CD467F1814}" destId="{906E1E6E-E241-4AAE-A613-03C3276C74B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AECDE-D654-4639-A385-84C8C7B632D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FB91339-385F-4E09-A860-778C171948FB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Built-in tools</a:t>
          </a:r>
          <a:endParaRPr lang="en-US"/>
        </a:p>
      </dgm:t>
    </dgm:pt>
    <dgm:pt modelId="{BB1BB17F-1448-4EF6-8FD9-16CB40437B9B}" type="parTrans" cxnId="{62CDE794-5167-435E-95DE-6A5C50AB9281}">
      <dgm:prSet/>
      <dgm:spPr/>
      <dgm:t>
        <a:bodyPr/>
        <a:lstStyle/>
        <a:p>
          <a:endParaRPr lang="en-US"/>
        </a:p>
      </dgm:t>
    </dgm:pt>
    <dgm:pt modelId="{4C0818D9-CC0A-4ED6-8D08-50DEA8D7B3A2}" type="sibTrans" cxnId="{62CDE794-5167-435E-95DE-6A5C50AB9281}">
      <dgm:prSet/>
      <dgm:spPr/>
      <dgm:t>
        <a:bodyPr/>
        <a:lstStyle/>
        <a:p>
          <a:endParaRPr lang="en-US"/>
        </a:p>
      </dgm:t>
    </dgm:pt>
    <dgm:pt modelId="{AB7E83D1-7912-4E1F-9C8F-B431C67CC91D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Dynamic Management Views</a:t>
          </a:r>
          <a:endParaRPr lang="en-US"/>
        </a:p>
      </dgm:t>
    </dgm:pt>
    <dgm:pt modelId="{ACED7314-8F24-4BEE-A757-ACA38EFACF6B}" type="parTrans" cxnId="{FBA8B44C-7213-44C2-A5B2-1C509BDE3427}">
      <dgm:prSet/>
      <dgm:spPr/>
      <dgm:t>
        <a:bodyPr/>
        <a:lstStyle/>
        <a:p>
          <a:endParaRPr lang="en-US"/>
        </a:p>
      </dgm:t>
    </dgm:pt>
    <dgm:pt modelId="{A1D62A89-3B13-4109-8657-74E00E7BAC81}" type="sibTrans" cxnId="{FBA8B44C-7213-44C2-A5B2-1C509BDE3427}">
      <dgm:prSet/>
      <dgm:spPr/>
      <dgm:t>
        <a:bodyPr/>
        <a:lstStyle/>
        <a:p>
          <a:endParaRPr lang="en-US"/>
        </a:p>
      </dgm:t>
    </dgm:pt>
    <dgm:pt modelId="{0E5929BB-D25F-43CE-B035-B6AC7E1CC1FF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SQL Trace</a:t>
          </a:r>
          <a:endParaRPr lang="en-US"/>
        </a:p>
      </dgm:t>
    </dgm:pt>
    <dgm:pt modelId="{F169D10B-D544-4FD7-9A44-633D092641E1}" type="parTrans" cxnId="{0005F266-AAF8-47B2-80E2-FEAD16EA8508}">
      <dgm:prSet/>
      <dgm:spPr/>
      <dgm:t>
        <a:bodyPr/>
        <a:lstStyle/>
        <a:p>
          <a:endParaRPr lang="en-US"/>
        </a:p>
      </dgm:t>
    </dgm:pt>
    <dgm:pt modelId="{843DB14C-EBB2-442C-B1D4-9611D5A349B2}" type="sibTrans" cxnId="{0005F266-AAF8-47B2-80E2-FEAD16EA8508}">
      <dgm:prSet/>
      <dgm:spPr/>
      <dgm:t>
        <a:bodyPr/>
        <a:lstStyle/>
        <a:p>
          <a:endParaRPr lang="en-US"/>
        </a:p>
      </dgm:t>
    </dgm:pt>
    <dgm:pt modelId="{606F4451-6ADD-46D3-9F44-9652A8FE3E8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Extended Events</a:t>
          </a:r>
          <a:endParaRPr lang="en-US"/>
        </a:p>
      </dgm:t>
    </dgm:pt>
    <dgm:pt modelId="{AFD30590-1850-4A83-8C35-E54B2BA66C38}" type="parTrans" cxnId="{7B35C290-C529-4EA0-B96A-61D42E7390E0}">
      <dgm:prSet/>
      <dgm:spPr/>
      <dgm:t>
        <a:bodyPr/>
        <a:lstStyle/>
        <a:p>
          <a:endParaRPr lang="en-US"/>
        </a:p>
      </dgm:t>
    </dgm:pt>
    <dgm:pt modelId="{1BD5E79E-27D5-4E43-AFD7-D0C155A0686A}" type="sibTrans" cxnId="{7B35C290-C529-4EA0-B96A-61D42E7390E0}">
      <dgm:prSet/>
      <dgm:spPr/>
      <dgm:t>
        <a:bodyPr/>
        <a:lstStyle/>
        <a:p>
          <a:endParaRPr lang="en-US"/>
        </a:p>
      </dgm:t>
    </dgm:pt>
    <dgm:pt modelId="{C796940D-F9A5-48BA-90AE-28B116C72DC5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Perfmon</a:t>
          </a:r>
          <a:endParaRPr lang="en-US"/>
        </a:p>
      </dgm:t>
    </dgm:pt>
    <dgm:pt modelId="{1784978D-3D37-4124-AC4F-255694EC9675}" type="parTrans" cxnId="{9E1EAED2-F367-478B-9BFA-81943F9397A3}">
      <dgm:prSet/>
      <dgm:spPr/>
      <dgm:t>
        <a:bodyPr/>
        <a:lstStyle/>
        <a:p>
          <a:endParaRPr lang="en-US"/>
        </a:p>
      </dgm:t>
    </dgm:pt>
    <dgm:pt modelId="{21077FD8-F594-481B-8534-236E2943FC87}" type="sibTrans" cxnId="{9E1EAED2-F367-478B-9BFA-81943F9397A3}">
      <dgm:prSet/>
      <dgm:spPr/>
      <dgm:t>
        <a:bodyPr/>
        <a:lstStyle/>
        <a:p>
          <a:endParaRPr lang="en-US"/>
        </a:p>
      </dgm:t>
    </dgm:pt>
    <dgm:pt modelId="{5862EC32-62AA-4EE0-9F1E-8459246DECE7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Windows Event logs</a:t>
          </a:r>
          <a:endParaRPr lang="en-US"/>
        </a:p>
      </dgm:t>
    </dgm:pt>
    <dgm:pt modelId="{F9A0CA18-06B3-4E45-AFFF-B40E8AC7B739}" type="parTrans" cxnId="{D93156EE-AA7A-439D-AA5A-F58583E68A39}">
      <dgm:prSet/>
      <dgm:spPr/>
      <dgm:t>
        <a:bodyPr/>
        <a:lstStyle/>
        <a:p>
          <a:endParaRPr lang="en-US"/>
        </a:p>
      </dgm:t>
    </dgm:pt>
    <dgm:pt modelId="{677CD94F-681A-4D39-A4C3-21E347F5E717}" type="sibTrans" cxnId="{D93156EE-AA7A-439D-AA5A-F58583E68A39}">
      <dgm:prSet/>
      <dgm:spPr/>
      <dgm:t>
        <a:bodyPr/>
        <a:lstStyle/>
        <a:p>
          <a:endParaRPr lang="en-US"/>
        </a:p>
      </dgm:t>
    </dgm:pt>
    <dgm:pt modelId="{1C7B79CA-0F7E-4070-9F2E-30BA2D85508A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Hypervisor metrics</a:t>
          </a:r>
          <a:endParaRPr lang="en-US"/>
        </a:p>
      </dgm:t>
    </dgm:pt>
    <dgm:pt modelId="{E802E1C0-4576-4933-A70E-2B328AC89292}" type="parTrans" cxnId="{C7D324A5-490E-4EBB-999F-6C1CCFB79AA9}">
      <dgm:prSet/>
      <dgm:spPr/>
      <dgm:t>
        <a:bodyPr/>
        <a:lstStyle/>
        <a:p>
          <a:endParaRPr lang="en-US"/>
        </a:p>
      </dgm:t>
    </dgm:pt>
    <dgm:pt modelId="{5DC1A07E-4024-444F-BB8E-2C3BBF7B021A}" type="sibTrans" cxnId="{C7D324A5-490E-4EBB-999F-6C1CCFB79AA9}">
      <dgm:prSet/>
      <dgm:spPr/>
      <dgm:t>
        <a:bodyPr/>
        <a:lstStyle/>
        <a:p>
          <a:endParaRPr lang="en-US"/>
        </a:p>
      </dgm:t>
    </dgm:pt>
    <dgm:pt modelId="{F518867A-6BBD-4154-AF76-30354CB67577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Cloud provider metrics</a:t>
          </a:r>
          <a:endParaRPr lang="en-US"/>
        </a:p>
      </dgm:t>
    </dgm:pt>
    <dgm:pt modelId="{C9BCC387-5B78-44BC-A29E-65D2B30622CD}" type="parTrans" cxnId="{963B2547-065F-4129-B59E-F7F1C1DA3A7E}">
      <dgm:prSet/>
      <dgm:spPr/>
      <dgm:t>
        <a:bodyPr/>
        <a:lstStyle/>
        <a:p>
          <a:endParaRPr lang="en-US"/>
        </a:p>
      </dgm:t>
    </dgm:pt>
    <dgm:pt modelId="{7A520959-EAAD-4993-B83B-D928C0995B23}" type="sibTrans" cxnId="{963B2547-065F-4129-B59E-F7F1C1DA3A7E}">
      <dgm:prSet/>
      <dgm:spPr/>
      <dgm:t>
        <a:bodyPr/>
        <a:lstStyle/>
        <a:p>
          <a:endParaRPr lang="en-US"/>
        </a:p>
      </dgm:t>
    </dgm:pt>
    <dgm:pt modelId="{BD12313C-173C-5345-A4FE-9DFEBF2E113F}" type="pres">
      <dgm:prSet presAssocID="{8D6AECDE-D654-4639-A385-84C8C7B632D6}" presName="diagram" presStyleCnt="0">
        <dgm:presLayoutVars>
          <dgm:dir/>
          <dgm:resizeHandles val="exact"/>
        </dgm:presLayoutVars>
      </dgm:prSet>
      <dgm:spPr/>
    </dgm:pt>
    <dgm:pt modelId="{CDB441E1-1748-C44F-97E0-C9BD97865FCD}" type="pres">
      <dgm:prSet presAssocID="{DFB91339-385F-4E09-A860-778C171948FB}" presName="node" presStyleLbl="node1" presStyleIdx="0" presStyleCnt="8">
        <dgm:presLayoutVars>
          <dgm:bulletEnabled val="1"/>
        </dgm:presLayoutVars>
      </dgm:prSet>
      <dgm:spPr/>
    </dgm:pt>
    <dgm:pt modelId="{EF2A0DE5-90BE-B549-BE27-85C7F6ED15B9}" type="pres">
      <dgm:prSet presAssocID="{4C0818D9-CC0A-4ED6-8D08-50DEA8D7B3A2}" presName="sibTrans" presStyleCnt="0"/>
      <dgm:spPr/>
    </dgm:pt>
    <dgm:pt modelId="{34EDE8E1-2A54-8D4A-92E0-3DE0C1242A37}" type="pres">
      <dgm:prSet presAssocID="{AB7E83D1-7912-4E1F-9C8F-B431C67CC91D}" presName="node" presStyleLbl="node1" presStyleIdx="1" presStyleCnt="8">
        <dgm:presLayoutVars>
          <dgm:bulletEnabled val="1"/>
        </dgm:presLayoutVars>
      </dgm:prSet>
      <dgm:spPr/>
    </dgm:pt>
    <dgm:pt modelId="{F3AB8403-1C6C-864D-A625-D6BF902957C9}" type="pres">
      <dgm:prSet presAssocID="{A1D62A89-3B13-4109-8657-74E00E7BAC81}" presName="sibTrans" presStyleCnt="0"/>
      <dgm:spPr/>
    </dgm:pt>
    <dgm:pt modelId="{0DC75213-AB1E-5743-B663-BE6922E4F1FC}" type="pres">
      <dgm:prSet presAssocID="{0E5929BB-D25F-43CE-B035-B6AC7E1CC1FF}" presName="node" presStyleLbl="node1" presStyleIdx="2" presStyleCnt="8">
        <dgm:presLayoutVars>
          <dgm:bulletEnabled val="1"/>
        </dgm:presLayoutVars>
      </dgm:prSet>
      <dgm:spPr/>
    </dgm:pt>
    <dgm:pt modelId="{30FD3477-1E14-6A45-AE9B-927386A629E8}" type="pres">
      <dgm:prSet presAssocID="{843DB14C-EBB2-442C-B1D4-9611D5A349B2}" presName="sibTrans" presStyleCnt="0"/>
      <dgm:spPr/>
    </dgm:pt>
    <dgm:pt modelId="{B748CE0B-348B-BA48-BED4-034DC04365EA}" type="pres">
      <dgm:prSet presAssocID="{606F4451-6ADD-46D3-9F44-9652A8FE3E84}" presName="node" presStyleLbl="node1" presStyleIdx="3" presStyleCnt="8">
        <dgm:presLayoutVars>
          <dgm:bulletEnabled val="1"/>
        </dgm:presLayoutVars>
      </dgm:prSet>
      <dgm:spPr/>
    </dgm:pt>
    <dgm:pt modelId="{F2871CB1-1788-DB45-813E-D0EBC3B46265}" type="pres">
      <dgm:prSet presAssocID="{1BD5E79E-27D5-4E43-AFD7-D0C155A0686A}" presName="sibTrans" presStyleCnt="0"/>
      <dgm:spPr/>
    </dgm:pt>
    <dgm:pt modelId="{A02E5F87-ABF1-3C4B-B504-C14C1DF8B11A}" type="pres">
      <dgm:prSet presAssocID="{C796940D-F9A5-48BA-90AE-28B116C72DC5}" presName="node" presStyleLbl="node1" presStyleIdx="4" presStyleCnt="8">
        <dgm:presLayoutVars>
          <dgm:bulletEnabled val="1"/>
        </dgm:presLayoutVars>
      </dgm:prSet>
      <dgm:spPr/>
    </dgm:pt>
    <dgm:pt modelId="{B541F92B-CDBC-7742-B54B-6FD46BB274F1}" type="pres">
      <dgm:prSet presAssocID="{21077FD8-F594-481B-8534-236E2943FC87}" presName="sibTrans" presStyleCnt="0"/>
      <dgm:spPr/>
    </dgm:pt>
    <dgm:pt modelId="{6725D0E7-B576-834C-B7D5-28952E6B572C}" type="pres">
      <dgm:prSet presAssocID="{5862EC32-62AA-4EE0-9F1E-8459246DECE7}" presName="node" presStyleLbl="node1" presStyleIdx="5" presStyleCnt="8">
        <dgm:presLayoutVars>
          <dgm:bulletEnabled val="1"/>
        </dgm:presLayoutVars>
      </dgm:prSet>
      <dgm:spPr/>
    </dgm:pt>
    <dgm:pt modelId="{95202725-6DCC-824C-BC66-73B5453E6068}" type="pres">
      <dgm:prSet presAssocID="{677CD94F-681A-4D39-A4C3-21E347F5E717}" presName="sibTrans" presStyleCnt="0"/>
      <dgm:spPr/>
    </dgm:pt>
    <dgm:pt modelId="{4D280135-CA5A-F147-A5F4-165C29DC242E}" type="pres">
      <dgm:prSet presAssocID="{1C7B79CA-0F7E-4070-9F2E-30BA2D85508A}" presName="node" presStyleLbl="node1" presStyleIdx="6" presStyleCnt="8">
        <dgm:presLayoutVars>
          <dgm:bulletEnabled val="1"/>
        </dgm:presLayoutVars>
      </dgm:prSet>
      <dgm:spPr/>
    </dgm:pt>
    <dgm:pt modelId="{75170BC8-98BF-AA46-9C30-07C8E8E0BE82}" type="pres">
      <dgm:prSet presAssocID="{5DC1A07E-4024-444F-BB8E-2C3BBF7B021A}" presName="sibTrans" presStyleCnt="0"/>
      <dgm:spPr/>
    </dgm:pt>
    <dgm:pt modelId="{14E9F949-E70B-4B4E-8D61-7D6F715A6D92}" type="pres">
      <dgm:prSet presAssocID="{F518867A-6BBD-4154-AF76-30354CB67577}" presName="node" presStyleLbl="node1" presStyleIdx="7" presStyleCnt="8">
        <dgm:presLayoutVars>
          <dgm:bulletEnabled val="1"/>
        </dgm:presLayoutVars>
      </dgm:prSet>
      <dgm:spPr/>
    </dgm:pt>
  </dgm:ptLst>
  <dgm:cxnLst>
    <dgm:cxn modelId="{0A0F2507-92A8-F54F-AA35-12B4422201AA}" type="presOf" srcId="{F518867A-6BBD-4154-AF76-30354CB67577}" destId="{14E9F949-E70B-4B4E-8D61-7D6F715A6D92}" srcOrd="0" destOrd="0" presId="urn:microsoft.com/office/officeart/2005/8/layout/default"/>
    <dgm:cxn modelId="{65F87128-E2FC-574F-B470-35E56D7CE218}" type="presOf" srcId="{DFB91339-385F-4E09-A860-778C171948FB}" destId="{CDB441E1-1748-C44F-97E0-C9BD97865FCD}" srcOrd="0" destOrd="0" presId="urn:microsoft.com/office/officeart/2005/8/layout/default"/>
    <dgm:cxn modelId="{4F1E9D46-BD8D-3540-BF3A-D02A28D6A615}" type="presOf" srcId="{0E5929BB-D25F-43CE-B035-B6AC7E1CC1FF}" destId="{0DC75213-AB1E-5743-B663-BE6922E4F1FC}" srcOrd="0" destOrd="0" presId="urn:microsoft.com/office/officeart/2005/8/layout/default"/>
    <dgm:cxn modelId="{963B2547-065F-4129-B59E-F7F1C1DA3A7E}" srcId="{8D6AECDE-D654-4639-A385-84C8C7B632D6}" destId="{F518867A-6BBD-4154-AF76-30354CB67577}" srcOrd="7" destOrd="0" parTransId="{C9BCC387-5B78-44BC-A29E-65D2B30622CD}" sibTransId="{7A520959-EAAD-4993-B83B-D928C0995B23}"/>
    <dgm:cxn modelId="{FBA8B44C-7213-44C2-A5B2-1C509BDE3427}" srcId="{8D6AECDE-D654-4639-A385-84C8C7B632D6}" destId="{AB7E83D1-7912-4E1F-9C8F-B431C67CC91D}" srcOrd="1" destOrd="0" parTransId="{ACED7314-8F24-4BEE-A757-ACA38EFACF6B}" sibTransId="{A1D62A89-3B13-4109-8657-74E00E7BAC81}"/>
    <dgm:cxn modelId="{7AC6A05B-2E50-464C-816A-068E573C9F7A}" type="presOf" srcId="{606F4451-6ADD-46D3-9F44-9652A8FE3E84}" destId="{B748CE0B-348B-BA48-BED4-034DC04365EA}" srcOrd="0" destOrd="0" presId="urn:microsoft.com/office/officeart/2005/8/layout/default"/>
    <dgm:cxn modelId="{4F53225C-5B38-FF45-A598-2F4F108CFA75}" type="presOf" srcId="{C796940D-F9A5-48BA-90AE-28B116C72DC5}" destId="{A02E5F87-ABF1-3C4B-B504-C14C1DF8B11A}" srcOrd="0" destOrd="0" presId="urn:microsoft.com/office/officeart/2005/8/layout/default"/>
    <dgm:cxn modelId="{0005F266-AAF8-47B2-80E2-FEAD16EA8508}" srcId="{8D6AECDE-D654-4639-A385-84C8C7B632D6}" destId="{0E5929BB-D25F-43CE-B035-B6AC7E1CC1FF}" srcOrd="2" destOrd="0" parTransId="{F169D10B-D544-4FD7-9A44-633D092641E1}" sibTransId="{843DB14C-EBB2-442C-B1D4-9611D5A349B2}"/>
    <dgm:cxn modelId="{7B35C290-C529-4EA0-B96A-61D42E7390E0}" srcId="{8D6AECDE-D654-4639-A385-84C8C7B632D6}" destId="{606F4451-6ADD-46D3-9F44-9652A8FE3E84}" srcOrd="3" destOrd="0" parTransId="{AFD30590-1850-4A83-8C35-E54B2BA66C38}" sibTransId="{1BD5E79E-27D5-4E43-AFD7-D0C155A0686A}"/>
    <dgm:cxn modelId="{62CDE794-5167-435E-95DE-6A5C50AB9281}" srcId="{8D6AECDE-D654-4639-A385-84C8C7B632D6}" destId="{DFB91339-385F-4E09-A860-778C171948FB}" srcOrd="0" destOrd="0" parTransId="{BB1BB17F-1448-4EF6-8FD9-16CB40437B9B}" sibTransId="{4C0818D9-CC0A-4ED6-8D08-50DEA8D7B3A2}"/>
    <dgm:cxn modelId="{0A169CA0-D578-BB44-9B27-1B8FD8921FC2}" type="presOf" srcId="{5862EC32-62AA-4EE0-9F1E-8459246DECE7}" destId="{6725D0E7-B576-834C-B7D5-28952E6B572C}" srcOrd="0" destOrd="0" presId="urn:microsoft.com/office/officeart/2005/8/layout/default"/>
    <dgm:cxn modelId="{C7D324A5-490E-4EBB-999F-6C1CCFB79AA9}" srcId="{8D6AECDE-D654-4639-A385-84C8C7B632D6}" destId="{1C7B79CA-0F7E-4070-9F2E-30BA2D85508A}" srcOrd="6" destOrd="0" parTransId="{E802E1C0-4576-4933-A70E-2B328AC89292}" sibTransId="{5DC1A07E-4024-444F-BB8E-2C3BBF7B021A}"/>
    <dgm:cxn modelId="{9E1EAED2-F367-478B-9BFA-81943F9397A3}" srcId="{8D6AECDE-D654-4639-A385-84C8C7B632D6}" destId="{C796940D-F9A5-48BA-90AE-28B116C72DC5}" srcOrd="4" destOrd="0" parTransId="{1784978D-3D37-4124-AC4F-255694EC9675}" sibTransId="{21077FD8-F594-481B-8534-236E2943FC87}"/>
    <dgm:cxn modelId="{E16FADDE-D813-F846-96EE-B8FA33A64468}" type="presOf" srcId="{AB7E83D1-7912-4E1F-9C8F-B431C67CC91D}" destId="{34EDE8E1-2A54-8D4A-92E0-3DE0C1242A37}" srcOrd="0" destOrd="0" presId="urn:microsoft.com/office/officeart/2005/8/layout/default"/>
    <dgm:cxn modelId="{3840B9E9-D12F-5749-9C3D-2799835F9BCE}" type="presOf" srcId="{8D6AECDE-D654-4639-A385-84C8C7B632D6}" destId="{BD12313C-173C-5345-A4FE-9DFEBF2E113F}" srcOrd="0" destOrd="0" presId="urn:microsoft.com/office/officeart/2005/8/layout/default"/>
    <dgm:cxn modelId="{D93156EE-AA7A-439D-AA5A-F58583E68A39}" srcId="{8D6AECDE-D654-4639-A385-84C8C7B632D6}" destId="{5862EC32-62AA-4EE0-9F1E-8459246DECE7}" srcOrd="5" destOrd="0" parTransId="{F9A0CA18-06B3-4E45-AFFF-B40E8AC7B739}" sibTransId="{677CD94F-681A-4D39-A4C3-21E347F5E717}"/>
    <dgm:cxn modelId="{4E8157EF-6430-A243-9915-4B3891BBD505}" type="presOf" srcId="{1C7B79CA-0F7E-4070-9F2E-30BA2D85508A}" destId="{4D280135-CA5A-F147-A5F4-165C29DC242E}" srcOrd="0" destOrd="0" presId="urn:microsoft.com/office/officeart/2005/8/layout/default"/>
    <dgm:cxn modelId="{C8C4E043-DB00-F14D-91EB-0FB2EA4F5BF7}" type="presParOf" srcId="{BD12313C-173C-5345-A4FE-9DFEBF2E113F}" destId="{CDB441E1-1748-C44F-97E0-C9BD97865FCD}" srcOrd="0" destOrd="0" presId="urn:microsoft.com/office/officeart/2005/8/layout/default"/>
    <dgm:cxn modelId="{6AD25AD5-F932-2143-AF30-5C9BE0097547}" type="presParOf" srcId="{BD12313C-173C-5345-A4FE-9DFEBF2E113F}" destId="{EF2A0DE5-90BE-B549-BE27-85C7F6ED15B9}" srcOrd="1" destOrd="0" presId="urn:microsoft.com/office/officeart/2005/8/layout/default"/>
    <dgm:cxn modelId="{2FEEC594-F7D6-374B-8A58-4593AEBB87C0}" type="presParOf" srcId="{BD12313C-173C-5345-A4FE-9DFEBF2E113F}" destId="{34EDE8E1-2A54-8D4A-92E0-3DE0C1242A37}" srcOrd="2" destOrd="0" presId="urn:microsoft.com/office/officeart/2005/8/layout/default"/>
    <dgm:cxn modelId="{199E7C46-372D-9140-B9C7-D0D84A9C25D2}" type="presParOf" srcId="{BD12313C-173C-5345-A4FE-9DFEBF2E113F}" destId="{F3AB8403-1C6C-864D-A625-D6BF902957C9}" srcOrd="3" destOrd="0" presId="urn:microsoft.com/office/officeart/2005/8/layout/default"/>
    <dgm:cxn modelId="{BE8C76AE-AB65-3840-807F-8ADCDFC390F1}" type="presParOf" srcId="{BD12313C-173C-5345-A4FE-9DFEBF2E113F}" destId="{0DC75213-AB1E-5743-B663-BE6922E4F1FC}" srcOrd="4" destOrd="0" presId="urn:microsoft.com/office/officeart/2005/8/layout/default"/>
    <dgm:cxn modelId="{32B95761-931F-E741-AF00-572840FE741E}" type="presParOf" srcId="{BD12313C-173C-5345-A4FE-9DFEBF2E113F}" destId="{30FD3477-1E14-6A45-AE9B-927386A629E8}" srcOrd="5" destOrd="0" presId="urn:microsoft.com/office/officeart/2005/8/layout/default"/>
    <dgm:cxn modelId="{60AA7082-6DF0-A549-93C1-D173C30B9792}" type="presParOf" srcId="{BD12313C-173C-5345-A4FE-9DFEBF2E113F}" destId="{B748CE0B-348B-BA48-BED4-034DC04365EA}" srcOrd="6" destOrd="0" presId="urn:microsoft.com/office/officeart/2005/8/layout/default"/>
    <dgm:cxn modelId="{53425A13-9424-B74F-BF47-CE535DF486E7}" type="presParOf" srcId="{BD12313C-173C-5345-A4FE-9DFEBF2E113F}" destId="{F2871CB1-1788-DB45-813E-D0EBC3B46265}" srcOrd="7" destOrd="0" presId="urn:microsoft.com/office/officeart/2005/8/layout/default"/>
    <dgm:cxn modelId="{B0218FA1-2DE9-E449-953D-A64FB867F797}" type="presParOf" srcId="{BD12313C-173C-5345-A4FE-9DFEBF2E113F}" destId="{A02E5F87-ABF1-3C4B-B504-C14C1DF8B11A}" srcOrd="8" destOrd="0" presId="urn:microsoft.com/office/officeart/2005/8/layout/default"/>
    <dgm:cxn modelId="{0754AEB1-EE9A-A24A-83CA-65011D463A06}" type="presParOf" srcId="{BD12313C-173C-5345-A4FE-9DFEBF2E113F}" destId="{B541F92B-CDBC-7742-B54B-6FD46BB274F1}" srcOrd="9" destOrd="0" presId="urn:microsoft.com/office/officeart/2005/8/layout/default"/>
    <dgm:cxn modelId="{189FDEE0-488E-E246-9C14-9DF40C7ECDDF}" type="presParOf" srcId="{BD12313C-173C-5345-A4FE-9DFEBF2E113F}" destId="{6725D0E7-B576-834C-B7D5-28952E6B572C}" srcOrd="10" destOrd="0" presId="urn:microsoft.com/office/officeart/2005/8/layout/default"/>
    <dgm:cxn modelId="{3889C078-BB11-F543-AE44-C910F38BFE8C}" type="presParOf" srcId="{BD12313C-173C-5345-A4FE-9DFEBF2E113F}" destId="{95202725-6DCC-824C-BC66-73B5453E6068}" srcOrd="11" destOrd="0" presId="urn:microsoft.com/office/officeart/2005/8/layout/default"/>
    <dgm:cxn modelId="{76A7893C-9ADB-024F-BB39-A0DA1CAF26F6}" type="presParOf" srcId="{BD12313C-173C-5345-A4FE-9DFEBF2E113F}" destId="{4D280135-CA5A-F147-A5F4-165C29DC242E}" srcOrd="12" destOrd="0" presId="urn:microsoft.com/office/officeart/2005/8/layout/default"/>
    <dgm:cxn modelId="{80242E71-B083-3A4A-AB93-9247759B2FEC}" type="presParOf" srcId="{BD12313C-173C-5345-A4FE-9DFEBF2E113F}" destId="{75170BC8-98BF-AA46-9C30-07C8E8E0BE82}" srcOrd="13" destOrd="0" presId="urn:microsoft.com/office/officeart/2005/8/layout/default"/>
    <dgm:cxn modelId="{96AD96FE-595B-7548-B643-93FD3ED6B75E}" type="presParOf" srcId="{BD12313C-173C-5345-A4FE-9DFEBF2E113F}" destId="{14E9F949-E70B-4B4E-8D61-7D6F715A6D9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3A403F-3113-4B3F-B297-3D586379AD1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685B182-85C0-4E6C-914C-EBDDA737E99C}">
      <dgm:prSet/>
      <dgm:spPr/>
      <dgm:t>
        <a:bodyPr/>
        <a:lstStyle/>
        <a:p>
          <a:r>
            <a:rPr lang="it-IT"/>
            <a:t>InfluxDB</a:t>
          </a:r>
          <a:endParaRPr lang="en-US"/>
        </a:p>
      </dgm:t>
    </dgm:pt>
    <dgm:pt modelId="{471EDE6D-6E4D-4412-8D99-A26CF3D31AE8}" type="parTrans" cxnId="{A9DADA7C-A713-4448-9F37-260BB6AD27FE}">
      <dgm:prSet/>
      <dgm:spPr/>
      <dgm:t>
        <a:bodyPr/>
        <a:lstStyle/>
        <a:p>
          <a:endParaRPr lang="en-US"/>
        </a:p>
      </dgm:t>
    </dgm:pt>
    <dgm:pt modelId="{8088D525-1CC2-4E8B-A542-6427EDE4C200}" type="sibTrans" cxnId="{A9DADA7C-A713-4448-9F37-260BB6AD27FE}">
      <dgm:prSet/>
      <dgm:spPr/>
      <dgm:t>
        <a:bodyPr/>
        <a:lstStyle/>
        <a:p>
          <a:endParaRPr lang="en-US"/>
        </a:p>
      </dgm:t>
    </dgm:pt>
    <dgm:pt modelId="{19459001-D52D-4BC7-9ED9-07B317CE4A15}">
      <dgm:prSet/>
      <dgm:spPr/>
      <dgm:t>
        <a:bodyPr/>
        <a:lstStyle/>
        <a:p>
          <a:r>
            <a:rPr lang="it-IT"/>
            <a:t>Telegraf</a:t>
          </a:r>
          <a:endParaRPr lang="en-US"/>
        </a:p>
      </dgm:t>
    </dgm:pt>
    <dgm:pt modelId="{41387BEC-167D-4805-8131-889775898339}" type="parTrans" cxnId="{E094215C-6079-4E8A-980D-D1579C444BF9}">
      <dgm:prSet/>
      <dgm:spPr/>
      <dgm:t>
        <a:bodyPr/>
        <a:lstStyle/>
        <a:p>
          <a:endParaRPr lang="en-US"/>
        </a:p>
      </dgm:t>
    </dgm:pt>
    <dgm:pt modelId="{340AA722-F8BF-474D-BBC2-88FD2AA3AE0D}" type="sibTrans" cxnId="{E094215C-6079-4E8A-980D-D1579C444BF9}">
      <dgm:prSet/>
      <dgm:spPr/>
      <dgm:t>
        <a:bodyPr/>
        <a:lstStyle/>
        <a:p>
          <a:endParaRPr lang="en-US"/>
        </a:p>
      </dgm:t>
    </dgm:pt>
    <dgm:pt modelId="{4BC4F8E2-E17F-4805-9929-29C61745857E}">
      <dgm:prSet/>
      <dgm:spPr/>
      <dgm:t>
        <a:bodyPr/>
        <a:lstStyle/>
        <a:p>
          <a:r>
            <a:rPr lang="it-IT"/>
            <a:t>Grafana</a:t>
          </a:r>
          <a:endParaRPr lang="en-US"/>
        </a:p>
      </dgm:t>
    </dgm:pt>
    <dgm:pt modelId="{E34CFB12-DF4A-4688-9CE6-9E9A3EE46E45}" type="parTrans" cxnId="{BC546171-2D8A-4ADF-A4BB-D8071ECF2132}">
      <dgm:prSet/>
      <dgm:spPr/>
      <dgm:t>
        <a:bodyPr/>
        <a:lstStyle/>
        <a:p>
          <a:endParaRPr lang="en-US"/>
        </a:p>
      </dgm:t>
    </dgm:pt>
    <dgm:pt modelId="{FE4BFF76-714B-41A4-B8CF-BC34E638A411}" type="sibTrans" cxnId="{BC546171-2D8A-4ADF-A4BB-D8071ECF2132}">
      <dgm:prSet/>
      <dgm:spPr/>
      <dgm:t>
        <a:bodyPr/>
        <a:lstStyle/>
        <a:p>
          <a:endParaRPr lang="en-US"/>
        </a:p>
      </dgm:t>
    </dgm:pt>
    <dgm:pt modelId="{E787EAA9-2929-AC4C-82E7-B6EEE380ECCD}" type="pres">
      <dgm:prSet presAssocID="{6C3A403F-3113-4B3F-B297-3D586379AD14}" presName="vert0" presStyleCnt="0">
        <dgm:presLayoutVars>
          <dgm:dir/>
          <dgm:animOne val="branch"/>
          <dgm:animLvl val="lvl"/>
        </dgm:presLayoutVars>
      </dgm:prSet>
      <dgm:spPr/>
    </dgm:pt>
    <dgm:pt modelId="{B97552D8-9D06-C540-A842-636167471D65}" type="pres">
      <dgm:prSet presAssocID="{4685B182-85C0-4E6C-914C-EBDDA737E99C}" presName="thickLine" presStyleLbl="alignNode1" presStyleIdx="0" presStyleCnt="3"/>
      <dgm:spPr/>
    </dgm:pt>
    <dgm:pt modelId="{BE0CFCB1-F7B6-6E4C-B37B-7008191B400F}" type="pres">
      <dgm:prSet presAssocID="{4685B182-85C0-4E6C-914C-EBDDA737E99C}" presName="horz1" presStyleCnt="0"/>
      <dgm:spPr/>
    </dgm:pt>
    <dgm:pt modelId="{F53BA2A8-D512-E44D-9024-0C0F615A03C4}" type="pres">
      <dgm:prSet presAssocID="{4685B182-85C0-4E6C-914C-EBDDA737E99C}" presName="tx1" presStyleLbl="revTx" presStyleIdx="0" presStyleCnt="3"/>
      <dgm:spPr/>
    </dgm:pt>
    <dgm:pt modelId="{B883FD3A-7F0F-8D4E-B54C-2A17A7DC345C}" type="pres">
      <dgm:prSet presAssocID="{4685B182-85C0-4E6C-914C-EBDDA737E99C}" presName="vert1" presStyleCnt="0"/>
      <dgm:spPr/>
    </dgm:pt>
    <dgm:pt modelId="{973188C2-B634-7343-9C1A-DD7E8426B0FB}" type="pres">
      <dgm:prSet presAssocID="{19459001-D52D-4BC7-9ED9-07B317CE4A15}" presName="thickLine" presStyleLbl="alignNode1" presStyleIdx="1" presStyleCnt="3"/>
      <dgm:spPr/>
    </dgm:pt>
    <dgm:pt modelId="{EDE97863-D6C9-1C48-ACF6-2827CC6FAE92}" type="pres">
      <dgm:prSet presAssocID="{19459001-D52D-4BC7-9ED9-07B317CE4A15}" presName="horz1" presStyleCnt="0"/>
      <dgm:spPr/>
    </dgm:pt>
    <dgm:pt modelId="{F7891AC6-3E6B-4A46-B032-2DE7B5283E4E}" type="pres">
      <dgm:prSet presAssocID="{19459001-D52D-4BC7-9ED9-07B317CE4A15}" presName="tx1" presStyleLbl="revTx" presStyleIdx="1" presStyleCnt="3"/>
      <dgm:spPr/>
    </dgm:pt>
    <dgm:pt modelId="{07FDF0DD-5976-B945-B0C0-6C861CAC3E5A}" type="pres">
      <dgm:prSet presAssocID="{19459001-D52D-4BC7-9ED9-07B317CE4A15}" presName="vert1" presStyleCnt="0"/>
      <dgm:spPr/>
    </dgm:pt>
    <dgm:pt modelId="{2928CE19-B881-6C46-95CF-9927E7BB8593}" type="pres">
      <dgm:prSet presAssocID="{4BC4F8E2-E17F-4805-9929-29C61745857E}" presName="thickLine" presStyleLbl="alignNode1" presStyleIdx="2" presStyleCnt="3"/>
      <dgm:spPr/>
    </dgm:pt>
    <dgm:pt modelId="{46CC2E53-8AEE-E840-A362-FE56B1FE186F}" type="pres">
      <dgm:prSet presAssocID="{4BC4F8E2-E17F-4805-9929-29C61745857E}" presName="horz1" presStyleCnt="0"/>
      <dgm:spPr/>
    </dgm:pt>
    <dgm:pt modelId="{5F0F6CAD-FE1D-7844-A4A6-ED768D395E6C}" type="pres">
      <dgm:prSet presAssocID="{4BC4F8E2-E17F-4805-9929-29C61745857E}" presName="tx1" presStyleLbl="revTx" presStyleIdx="2" presStyleCnt="3"/>
      <dgm:spPr/>
    </dgm:pt>
    <dgm:pt modelId="{9DEA7AEB-6452-1540-89F5-0D43E50E8660}" type="pres">
      <dgm:prSet presAssocID="{4BC4F8E2-E17F-4805-9929-29C61745857E}" presName="vert1" presStyleCnt="0"/>
      <dgm:spPr/>
    </dgm:pt>
  </dgm:ptLst>
  <dgm:cxnLst>
    <dgm:cxn modelId="{10AF133B-AC4A-A546-9DA1-B1032EA86C03}" type="presOf" srcId="{19459001-D52D-4BC7-9ED9-07B317CE4A15}" destId="{F7891AC6-3E6B-4A46-B032-2DE7B5283E4E}" srcOrd="0" destOrd="0" presId="urn:microsoft.com/office/officeart/2008/layout/LinedList"/>
    <dgm:cxn modelId="{C8FD464F-5D4F-7449-AF3D-7581D3D8112D}" type="presOf" srcId="{4BC4F8E2-E17F-4805-9929-29C61745857E}" destId="{5F0F6CAD-FE1D-7844-A4A6-ED768D395E6C}" srcOrd="0" destOrd="0" presId="urn:microsoft.com/office/officeart/2008/layout/LinedList"/>
    <dgm:cxn modelId="{E094215C-6079-4E8A-980D-D1579C444BF9}" srcId="{6C3A403F-3113-4B3F-B297-3D586379AD14}" destId="{19459001-D52D-4BC7-9ED9-07B317CE4A15}" srcOrd="1" destOrd="0" parTransId="{41387BEC-167D-4805-8131-889775898339}" sibTransId="{340AA722-F8BF-474D-BBC2-88FD2AA3AE0D}"/>
    <dgm:cxn modelId="{BC546171-2D8A-4ADF-A4BB-D8071ECF2132}" srcId="{6C3A403F-3113-4B3F-B297-3D586379AD14}" destId="{4BC4F8E2-E17F-4805-9929-29C61745857E}" srcOrd="2" destOrd="0" parTransId="{E34CFB12-DF4A-4688-9CE6-9E9A3EE46E45}" sibTransId="{FE4BFF76-714B-41A4-B8CF-BC34E638A411}"/>
    <dgm:cxn modelId="{A9DADA7C-A713-4448-9F37-260BB6AD27FE}" srcId="{6C3A403F-3113-4B3F-B297-3D586379AD14}" destId="{4685B182-85C0-4E6C-914C-EBDDA737E99C}" srcOrd="0" destOrd="0" parTransId="{471EDE6D-6E4D-4412-8D99-A26CF3D31AE8}" sibTransId="{8088D525-1CC2-4E8B-A542-6427EDE4C200}"/>
    <dgm:cxn modelId="{0B4DF77E-3A92-5C49-BE03-552FE1D2635D}" type="presOf" srcId="{4685B182-85C0-4E6C-914C-EBDDA737E99C}" destId="{F53BA2A8-D512-E44D-9024-0C0F615A03C4}" srcOrd="0" destOrd="0" presId="urn:microsoft.com/office/officeart/2008/layout/LinedList"/>
    <dgm:cxn modelId="{808386AB-C854-3A43-9B5A-FD3FFACCAE0F}" type="presOf" srcId="{6C3A403F-3113-4B3F-B297-3D586379AD14}" destId="{E787EAA9-2929-AC4C-82E7-B6EEE380ECCD}" srcOrd="0" destOrd="0" presId="urn:microsoft.com/office/officeart/2008/layout/LinedList"/>
    <dgm:cxn modelId="{4E1F80A6-B872-A348-8653-D51041EBB169}" type="presParOf" srcId="{E787EAA9-2929-AC4C-82E7-B6EEE380ECCD}" destId="{B97552D8-9D06-C540-A842-636167471D65}" srcOrd="0" destOrd="0" presId="urn:microsoft.com/office/officeart/2008/layout/LinedList"/>
    <dgm:cxn modelId="{A5C0E7A2-5D5E-2745-8A89-36EF65BE8BF3}" type="presParOf" srcId="{E787EAA9-2929-AC4C-82E7-B6EEE380ECCD}" destId="{BE0CFCB1-F7B6-6E4C-B37B-7008191B400F}" srcOrd="1" destOrd="0" presId="urn:microsoft.com/office/officeart/2008/layout/LinedList"/>
    <dgm:cxn modelId="{02D5191D-FDD8-824C-B9E6-B6C3BAF7CB24}" type="presParOf" srcId="{BE0CFCB1-F7B6-6E4C-B37B-7008191B400F}" destId="{F53BA2A8-D512-E44D-9024-0C0F615A03C4}" srcOrd="0" destOrd="0" presId="urn:microsoft.com/office/officeart/2008/layout/LinedList"/>
    <dgm:cxn modelId="{F46EAEC3-CC52-0C41-85B6-B0BF368F7D96}" type="presParOf" srcId="{BE0CFCB1-F7B6-6E4C-B37B-7008191B400F}" destId="{B883FD3A-7F0F-8D4E-B54C-2A17A7DC345C}" srcOrd="1" destOrd="0" presId="urn:microsoft.com/office/officeart/2008/layout/LinedList"/>
    <dgm:cxn modelId="{48831D4E-5B5D-7245-B400-B2E0AF6159A7}" type="presParOf" srcId="{E787EAA9-2929-AC4C-82E7-B6EEE380ECCD}" destId="{973188C2-B634-7343-9C1A-DD7E8426B0FB}" srcOrd="2" destOrd="0" presId="urn:microsoft.com/office/officeart/2008/layout/LinedList"/>
    <dgm:cxn modelId="{DC79BD69-2CA2-5B4C-8177-36AB4400FC07}" type="presParOf" srcId="{E787EAA9-2929-AC4C-82E7-B6EEE380ECCD}" destId="{EDE97863-D6C9-1C48-ACF6-2827CC6FAE92}" srcOrd="3" destOrd="0" presId="urn:microsoft.com/office/officeart/2008/layout/LinedList"/>
    <dgm:cxn modelId="{8CD4EB0E-162F-C149-A989-557C77B3EDBB}" type="presParOf" srcId="{EDE97863-D6C9-1C48-ACF6-2827CC6FAE92}" destId="{F7891AC6-3E6B-4A46-B032-2DE7B5283E4E}" srcOrd="0" destOrd="0" presId="urn:microsoft.com/office/officeart/2008/layout/LinedList"/>
    <dgm:cxn modelId="{0D5E7D51-4FDC-D84B-BBCD-38B514DAE251}" type="presParOf" srcId="{EDE97863-D6C9-1C48-ACF6-2827CC6FAE92}" destId="{07FDF0DD-5976-B945-B0C0-6C861CAC3E5A}" srcOrd="1" destOrd="0" presId="urn:microsoft.com/office/officeart/2008/layout/LinedList"/>
    <dgm:cxn modelId="{179D21CE-EE71-8144-AA8E-7B21B13578DB}" type="presParOf" srcId="{E787EAA9-2929-AC4C-82E7-B6EEE380ECCD}" destId="{2928CE19-B881-6C46-95CF-9927E7BB8593}" srcOrd="4" destOrd="0" presId="urn:microsoft.com/office/officeart/2008/layout/LinedList"/>
    <dgm:cxn modelId="{CE1B1651-91D2-894D-B104-AF5D907FBAB6}" type="presParOf" srcId="{E787EAA9-2929-AC4C-82E7-B6EEE380ECCD}" destId="{46CC2E53-8AEE-E840-A362-FE56B1FE186F}" srcOrd="5" destOrd="0" presId="urn:microsoft.com/office/officeart/2008/layout/LinedList"/>
    <dgm:cxn modelId="{5CBC40C4-A337-3046-AEAA-BA945C29B6D4}" type="presParOf" srcId="{46CC2E53-8AEE-E840-A362-FE56B1FE186F}" destId="{5F0F6CAD-FE1D-7844-A4A6-ED768D395E6C}" srcOrd="0" destOrd="0" presId="urn:microsoft.com/office/officeart/2008/layout/LinedList"/>
    <dgm:cxn modelId="{0ADC2E48-BCCE-B844-A125-498F83028240}" type="presParOf" srcId="{46CC2E53-8AEE-E840-A362-FE56B1FE186F}" destId="{9DEA7AEB-6452-1540-89F5-0D43E50E866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676E6-6E0E-4D3B-B95B-ED9982AE3ED8}">
      <dsp:nvSpPr>
        <dsp:cNvPr id="0" name=""/>
        <dsp:cNvSpPr/>
      </dsp:nvSpPr>
      <dsp:spPr>
        <a:xfrm>
          <a:off x="679050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74765-FD56-4329-9C66-F405B40EEF9A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95ACA-B1AE-401D-824C-FA04E4E06327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200" kern="1200"/>
            <a:t>CPU / Memory / Disk /Network usage</a:t>
          </a:r>
          <a:endParaRPr lang="en-US" sz="2200" kern="1200"/>
        </a:p>
      </dsp:txBody>
      <dsp:txXfrm>
        <a:off x="75768" y="3053169"/>
        <a:ext cx="3093750" cy="720000"/>
      </dsp:txXfrm>
    </dsp:sp>
    <dsp:sp modelId="{563C740F-E707-4F45-A202-080A3713598B}">
      <dsp:nvSpPr>
        <dsp:cNvPr id="0" name=""/>
        <dsp:cNvSpPr/>
      </dsp:nvSpPr>
      <dsp:spPr>
        <a:xfrm>
          <a:off x="4314206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AF09F-AEB8-4C9B-8AC5-CB7B37FE5C6C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D0D5F-928C-45AF-9B25-766BDB4FDF99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200" kern="1200"/>
            <a:t>SQL Server performance counters</a:t>
          </a:r>
          <a:endParaRPr lang="en-US" sz="2200" kern="1200"/>
        </a:p>
      </dsp:txBody>
      <dsp:txXfrm>
        <a:off x="3710925" y="3053169"/>
        <a:ext cx="3093750" cy="720000"/>
      </dsp:txXfrm>
    </dsp:sp>
    <dsp:sp modelId="{2FD30C0E-7D6D-4E2E-8894-14A33DF337CB}">
      <dsp:nvSpPr>
        <dsp:cNvPr id="0" name=""/>
        <dsp:cNvSpPr/>
      </dsp:nvSpPr>
      <dsp:spPr>
        <a:xfrm>
          <a:off x="7949362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F89CB-DAF8-4F44-8CA6-540D5C15DDEA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E1E6E-E241-4AAE-A613-03C3276C74BC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200" kern="1200"/>
            <a:t>Specific KPIs</a:t>
          </a:r>
          <a:endParaRPr lang="en-US" sz="2200" kern="1200"/>
        </a:p>
      </dsp:txBody>
      <dsp:txXfrm>
        <a:off x="7346081" y="3053169"/>
        <a:ext cx="3093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441E1-1748-C44F-97E0-C9BD97865FCD}">
      <dsp:nvSpPr>
        <dsp:cNvPr id="0" name=""/>
        <dsp:cNvSpPr/>
      </dsp:nvSpPr>
      <dsp:spPr>
        <a:xfrm>
          <a:off x="969248" y="1572"/>
          <a:ext cx="2178622" cy="13071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Built-in tools</a:t>
          </a:r>
          <a:endParaRPr lang="en-US" sz="2400" kern="1200"/>
        </a:p>
      </dsp:txBody>
      <dsp:txXfrm>
        <a:off x="969248" y="1572"/>
        <a:ext cx="2178622" cy="1307173"/>
      </dsp:txXfrm>
    </dsp:sp>
    <dsp:sp modelId="{34EDE8E1-2A54-8D4A-92E0-3DE0C1242A37}">
      <dsp:nvSpPr>
        <dsp:cNvPr id="0" name=""/>
        <dsp:cNvSpPr/>
      </dsp:nvSpPr>
      <dsp:spPr>
        <a:xfrm>
          <a:off x="3365733" y="1572"/>
          <a:ext cx="2178622" cy="1307173"/>
        </a:xfrm>
        <a:prstGeom prst="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Dynamic Management Views</a:t>
          </a:r>
          <a:endParaRPr lang="en-US" sz="2400" kern="1200"/>
        </a:p>
      </dsp:txBody>
      <dsp:txXfrm>
        <a:off x="3365733" y="1572"/>
        <a:ext cx="2178622" cy="1307173"/>
      </dsp:txXfrm>
    </dsp:sp>
    <dsp:sp modelId="{0DC75213-AB1E-5743-B663-BE6922E4F1FC}">
      <dsp:nvSpPr>
        <dsp:cNvPr id="0" name=""/>
        <dsp:cNvSpPr/>
      </dsp:nvSpPr>
      <dsp:spPr>
        <a:xfrm>
          <a:off x="969248" y="1526608"/>
          <a:ext cx="2178622" cy="1307173"/>
        </a:xfrm>
        <a:prstGeom prst="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SQL Trace</a:t>
          </a:r>
          <a:endParaRPr lang="en-US" sz="2400" kern="1200"/>
        </a:p>
      </dsp:txBody>
      <dsp:txXfrm>
        <a:off x="969248" y="1526608"/>
        <a:ext cx="2178622" cy="1307173"/>
      </dsp:txXfrm>
    </dsp:sp>
    <dsp:sp modelId="{B748CE0B-348B-BA48-BED4-034DC04365EA}">
      <dsp:nvSpPr>
        <dsp:cNvPr id="0" name=""/>
        <dsp:cNvSpPr/>
      </dsp:nvSpPr>
      <dsp:spPr>
        <a:xfrm>
          <a:off x="3365733" y="1526608"/>
          <a:ext cx="2178622" cy="1307173"/>
        </a:xfrm>
        <a:prstGeom prst="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Extended Events</a:t>
          </a:r>
          <a:endParaRPr lang="en-US" sz="2400" kern="1200"/>
        </a:p>
      </dsp:txBody>
      <dsp:txXfrm>
        <a:off x="3365733" y="1526608"/>
        <a:ext cx="2178622" cy="1307173"/>
      </dsp:txXfrm>
    </dsp:sp>
    <dsp:sp modelId="{A02E5F87-ABF1-3C4B-B504-C14C1DF8B11A}">
      <dsp:nvSpPr>
        <dsp:cNvPr id="0" name=""/>
        <dsp:cNvSpPr/>
      </dsp:nvSpPr>
      <dsp:spPr>
        <a:xfrm>
          <a:off x="969248" y="3051644"/>
          <a:ext cx="2178622" cy="1307173"/>
        </a:xfrm>
        <a:prstGeom prst="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Perfmon</a:t>
          </a:r>
          <a:endParaRPr lang="en-US" sz="2400" kern="1200"/>
        </a:p>
      </dsp:txBody>
      <dsp:txXfrm>
        <a:off x="969248" y="3051644"/>
        <a:ext cx="2178622" cy="1307173"/>
      </dsp:txXfrm>
    </dsp:sp>
    <dsp:sp modelId="{6725D0E7-B576-834C-B7D5-28952E6B572C}">
      <dsp:nvSpPr>
        <dsp:cNvPr id="0" name=""/>
        <dsp:cNvSpPr/>
      </dsp:nvSpPr>
      <dsp:spPr>
        <a:xfrm>
          <a:off x="3365733" y="3051644"/>
          <a:ext cx="2178622" cy="1307173"/>
        </a:xfrm>
        <a:prstGeom prst="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Windows Event logs</a:t>
          </a:r>
          <a:endParaRPr lang="en-US" sz="2400" kern="1200"/>
        </a:p>
      </dsp:txBody>
      <dsp:txXfrm>
        <a:off x="3365733" y="3051644"/>
        <a:ext cx="2178622" cy="1307173"/>
      </dsp:txXfrm>
    </dsp:sp>
    <dsp:sp modelId="{4D280135-CA5A-F147-A5F4-165C29DC242E}">
      <dsp:nvSpPr>
        <dsp:cNvPr id="0" name=""/>
        <dsp:cNvSpPr/>
      </dsp:nvSpPr>
      <dsp:spPr>
        <a:xfrm>
          <a:off x="969248" y="4576679"/>
          <a:ext cx="2178622" cy="1307173"/>
        </a:xfrm>
        <a:prstGeom prst="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Hypervisor metrics</a:t>
          </a:r>
          <a:endParaRPr lang="en-US" sz="2400" kern="1200"/>
        </a:p>
      </dsp:txBody>
      <dsp:txXfrm>
        <a:off x="969248" y="4576679"/>
        <a:ext cx="2178622" cy="1307173"/>
      </dsp:txXfrm>
    </dsp:sp>
    <dsp:sp modelId="{14E9F949-E70B-4B4E-8D61-7D6F715A6D92}">
      <dsp:nvSpPr>
        <dsp:cNvPr id="0" name=""/>
        <dsp:cNvSpPr/>
      </dsp:nvSpPr>
      <dsp:spPr>
        <a:xfrm>
          <a:off x="3365733" y="4576679"/>
          <a:ext cx="2178622" cy="130717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Cloud provider metrics</a:t>
          </a:r>
          <a:endParaRPr lang="en-US" sz="2400" kern="1200"/>
        </a:p>
      </dsp:txBody>
      <dsp:txXfrm>
        <a:off x="3365733" y="4576679"/>
        <a:ext cx="2178622" cy="13071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552D8-9D06-C540-A842-636167471D65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BA2A8-D512-E44D-9024-0C0F615A03C4}">
      <dsp:nvSpPr>
        <dsp:cNvPr id="0" name=""/>
        <dsp:cNvSpPr/>
      </dsp:nvSpPr>
      <dsp:spPr>
        <a:xfrm>
          <a:off x="0" y="2492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/>
            <a:t>InfluxDB</a:t>
          </a:r>
          <a:endParaRPr lang="en-US" sz="6500" kern="1200"/>
        </a:p>
      </dsp:txBody>
      <dsp:txXfrm>
        <a:off x="0" y="2492"/>
        <a:ext cx="6492875" cy="1700138"/>
      </dsp:txXfrm>
    </dsp:sp>
    <dsp:sp modelId="{973188C2-B634-7343-9C1A-DD7E8426B0FB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91AC6-3E6B-4A46-B032-2DE7B5283E4E}">
      <dsp:nvSpPr>
        <dsp:cNvPr id="0" name=""/>
        <dsp:cNvSpPr/>
      </dsp:nvSpPr>
      <dsp:spPr>
        <a:xfrm>
          <a:off x="0" y="1702630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/>
            <a:t>Telegraf</a:t>
          </a:r>
          <a:endParaRPr lang="en-US" sz="6500" kern="1200"/>
        </a:p>
      </dsp:txBody>
      <dsp:txXfrm>
        <a:off x="0" y="1702630"/>
        <a:ext cx="6492875" cy="1700138"/>
      </dsp:txXfrm>
    </dsp:sp>
    <dsp:sp modelId="{2928CE19-B881-6C46-95CF-9927E7BB8593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F6CAD-FE1D-7844-A4A6-ED768D395E6C}">
      <dsp:nvSpPr>
        <dsp:cNvPr id="0" name=""/>
        <dsp:cNvSpPr/>
      </dsp:nvSpPr>
      <dsp:spPr>
        <a:xfrm>
          <a:off x="0" y="3402769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/>
            <a:t>Grafana</a:t>
          </a:r>
          <a:endParaRPr lang="en-US" sz="6500" kern="1200"/>
        </a:p>
      </dsp:txBody>
      <dsp:txXfrm>
        <a:off x="0" y="3402769"/>
        <a:ext cx="6492875" cy="1700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F35C5-8403-5147-8FDD-5AD19DE2861F}" type="datetimeFigureOut">
              <a:rPr lang="it-IT" smtClean="0"/>
              <a:t>26/06/20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FCE85-32FA-C949-B648-57EA91B41A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769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FCE85-32FA-C949-B648-57EA91B41A2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381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FCE85-32FA-C949-B648-57EA91B41A2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05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FCE85-32FA-C949-B648-57EA91B41A2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30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533DC3A-525E-3045-BDA5-2044B6E34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41573" r="17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E8D9C57-EDAB-41F6-AFAF-54397FCB7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05958"/>
            <a:ext cx="9144000" cy="2117615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EBB164-BB1F-4549-8055-FF06C3EB2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44662"/>
            <a:ext cx="9144000" cy="990600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07CCBD-1C52-4B7F-9154-77FEAEDC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B6F0F8-55E1-4B46-BF16-812F8FD6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7997B4-8347-437A-A14A-D1D75082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67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75FAA3-D3DF-4501-BEAB-C7C2C6FC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947A22-3D08-417B-9E3B-2268645C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B3E86F8-044D-4624-B2D9-68E8251B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89A201-3080-47AE-B2B8-D145BF492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7EE6F9-968B-4012-9756-B64BCDB8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4BEAFA-C247-4F56-BF25-644C108E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0551BD-F13F-4065-B251-6376BCA8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B4FE99D-5E06-4AFF-8076-D53CD4292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B11221-1471-4F91-8A5D-D5F5E8A23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A03CD4-E997-44B4-9AAF-2B3F9595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F2F704-1F88-4F05-AE17-D0B2BBE7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28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B376597-A3B6-4070-8540-E80930DEB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7E6821-2E62-46AD-A1C4-4D22F5DBF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5F66EA-6E31-4E07-B04E-4B544E54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A6A96F-322D-4E57-9528-23960E85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FD381D-C8A8-415E-9D64-D045B92E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C6B96B-21C1-4C23-99D9-8D07A317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59C894-4C3D-4E7C-B894-E32A4F0F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26D441-4BCB-4160-9B18-E9B38608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17A55A-A139-4754-A05E-B9AB4783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13A60B-8637-4B90-AA48-C2A9A447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7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1FCF6-9176-4B3E-AC6E-F62FD5C75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667E72-297F-42C0-A113-B8FDFD718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084FCB-09B0-4D5A-858E-3FD93F84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9FF8AD-8F95-43C6-86FF-B7CD1452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B706BA-F844-4750-91B3-2920B9C6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7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uvola 21">
            <a:extLst>
              <a:ext uri="{FF2B5EF4-FFF2-40B4-BE49-F238E27FC236}">
                <a16:creationId xmlns:a16="http://schemas.microsoft.com/office/drawing/2014/main" id="{AE682589-5BA3-AA4C-9A24-37369AA38A9A}"/>
              </a:ext>
            </a:extLst>
          </p:cNvPr>
          <p:cNvSpPr/>
          <p:nvPr userDrawn="1"/>
        </p:nvSpPr>
        <p:spPr>
          <a:xfrm>
            <a:off x="352541" y="1983037"/>
            <a:ext cx="10269528" cy="423068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084FCB-09B0-4D5A-858E-3FD93F84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9FF8AD-8F95-43C6-86FF-B7CD1452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B706BA-F844-4750-91B3-2920B9C6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F0E7D913-FAA1-0347-92EF-00CF2D20D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 err="1"/>
              <a:t>Sponsors</a:t>
            </a:r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F2EE3E3-9F36-494B-9F47-4EF8436F4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4" y="3933742"/>
            <a:ext cx="2316591" cy="90649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530348F-E7AE-2742-B402-849738166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73" y="3867304"/>
            <a:ext cx="1234387" cy="89863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F1136E6A-7F9D-6E4D-8F82-8FC0B35437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95" y="4000280"/>
            <a:ext cx="2316591" cy="63268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4B6042E-C1B0-1B41-B958-D0A4B6A8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6549" b="24694"/>
          <a:stretch/>
        </p:blipFill>
        <p:spPr>
          <a:xfrm>
            <a:off x="4681785" y="5132583"/>
            <a:ext cx="2161240" cy="47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9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D8C28F-26C3-424F-BAE9-8CFE72CD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665CCC-E2A8-4729-9BD3-09C88A7B7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A41DCF-B71F-4692-BF6A-326C0592E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AF6905-767E-4A55-AD9E-4F7B997C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830AA4D-B154-4FA4-A3AA-8F3616033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9BD7D1-6A18-43FB-8FBE-6C13EE2E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3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12CFCA-14B3-4D90-B7C7-E98F0FBC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092263-C101-4D54-8299-4F0D52C99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D1C1E3-EA0D-40C3-BE1D-A01DD02A8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924B79-6EC3-4B93-BC3B-D6B714D2B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51397A7-92E2-4F90-AB11-46F2F307D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6D0C3CB-4FFC-455A-A8F3-D4D57281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2367649-59C3-4C3B-9570-0B69B914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22E0C8-326C-4EF6-8F6C-39087C2A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9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F7685D-39A8-45E1-8076-0D7F8373B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5B082AE-CA71-4080-87AD-C389F18A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2D061B-6416-41D4-8170-E27EC47F2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4008C5-4015-45BF-B3C3-F0B6FD203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3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E5559DC-0282-4BF0-AEC5-401C6BC79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BD0B94-DBB5-409F-90C0-227D79369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F3AF80-B092-4887-9AD3-0CB51F3D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86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710F51-2462-43AF-97FD-94ABBF45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401C4D-05CA-4506-B253-2DEBAFA8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8AFB9C-6399-43D7-9DB0-D3D81AB36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7DE081-AB61-4877-9041-95AACF96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2E21D2-B7A8-4592-AE38-E9E7D171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6B77FF-0A48-4638-85A1-D2A89181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5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B91804E-D7A7-E941-889E-29EFF5D14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2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Diffused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41573" r="17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E9A8CE2-F354-4BC1-99F0-B32FF09C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893402-4863-4CBF-B08E-DF06491F6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EE2868-3590-40AE-BD93-5DB2E867D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B8A2E-1AFA-4BEF-9C7E-247DC553EC28}" type="datetimeFigureOut">
              <a:rPr lang="en-US" smtClean="0"/>
              <a:t>6/26/20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71CF7F-454E-4010-9934-1652C324C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180905-311A-4734-AADD-3D72FAE77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E5A62-CBB8-4123-B37F-683A8030EE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1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influxdata.com/download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telegram.org/bots#3-how-do-i-create-a-bo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i.telegram.org/bot%3cTOKEN%3e/getUpdate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tersplanet.nl/index.php/2018/11/18/basic-installation-of-grafana-influxdb-and-telegraf-on-centos-7/" TargetMode="External"/><Relationship Id="rId2" Type="http://schemas.openxmlformats.org/officeDocument/2006/relationships/hyperlink" Target="https://tracyboggiano.com/archive/2018/02/setup-of-telegraf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markwragg/PowerShell-Influ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A3D8709-88CD-D848-A370-A96F8E5044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Monitoring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SQL Server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at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no 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costs</a:t>
            </a:r>
            <a:endParaRPr lang="it-IT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01CB1058-9CD1-E448-887D-B6ECC596D8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Danilo Dominici</a:t>
            </a:r>
          </a:p>
          <a:p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ddominici@gmail.com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3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4FEE2D1-2C32-F84B-BE15-36A87BD8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InfluxDB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FC39A3F-ECA1-AB4C-AC31-D438BAC1E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Open source time </a:t>
            </a:r>
            <a:r>
              <a:rPr lang="it-IT" dirty="0" err="1"/>
              <a:t>series</a:t>
            </a:r>
            <a:r>
              <a:rPr lang="it-IT" dirty="0"/>
              <a:t> database</a:t>
            </a:r>
          </a:p>
          <a:p>
            <a:pPr lvl="1"/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github.com</a:t>
            </a:r>
            <a:r>
              <a:rPr lang="it-IT" dirty="0"/>
              <a:t>/</a:t>
            </a:r>
            <a:r>
              <a:rPr lang="it-IT" dirty="0" err="1"/>
              <a:t>influxdata</a:t>
            </a:r>
            <a:r>
              <a:rPr lang="it-IT" dirty="0"/>
              <a:t>/</a:t>
            </a:r>
            <a:r>
              <a:rPr lang="it-IT" dirty="0" err="1"/>
              <a:t>influxdb</a:t>
            </a:r>
            <a:endParaRPr lang="it-IT" dirty="0"/>
          </a:p>
          <a:p>
            <a:r>
              <a:rPr lang="it-IT" dirty="0" err="1"/>
              <a:t>Written</a:t>
            </a:r>
            <a:r>
              <a:rPr lang="it-IT" dirty="0"/>
              <a:t> in Go</a:t>
            </a:r>
          </a:p>
          <a:p>
            <a:r>
              <a:rPr lang="it-IT" dirty="0"/>
              <a:t>No </a:t>
            </a:r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dependency</a:t>
            </a:r>
            <a:endParaRPr lang="it-IT" dirty="0"/>
          </a:p>
          <a:p>
            <a:r>
              <a:rPr lang="it-IT" dirty="0" err="1"/>
              <a:t>Schemaless</a:t>
            </a:r>
            <a:endParaRPr lang="it-IT" dirty="0"/>
          </a:p>
          <a:p>
            <a:r>
              <a:rPr lang="it-IT" dirty="0"/>
              <a:t>Client </a:t>
            </a:r>
            <a:r>
              <a:rPr lang="it-IT" dirty="0" err="1"/>
              <a:t>libraries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for </a:t>
            </a:r>
            <a:r>
              <a:rPr lang="it-IT" dirty="0" err="1"/>
              <a:t>developers</a:t>
            </a:r>
            <a:endParaRPr lang="it-IT" dirty="0"/>
          </a:p>
          <a:p>
            <a:r>
              <a:rPr lang="it-IT" dirty="0" err="1"/>
              <a:t>Storing</a:t>
            </a:r>
            <a:r>
              <a:rPr lang="it-IT" dirty="0"/>
              <a:t> large </a:t>
            </a:r>
            <a:r>
              <a:rPr lang="it-IT" dirty="0" err="1"/>
              <a:t>amounts</a:t>
            </a:r>
            <a:r>
              <a:rPr lang="it-IT" dirty="0"/>
              <a:t> of data </a:t>
            </a:r>
            <a:r>
              <a:rPr lang="it-IT" dirty="0" err="1"/>
              <a:t>providing</a:t>
            </a:r>
            <a:r>
              <a:rPr lang="it-IT" dirty="0"/>
              <a:t> fast </a:t>
            </a:r>
            <a:r>
              <a:rPr lang="it-IT" dirty="0" err="1"/>
              <a:t>query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  <a:p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version</a:t>
            </a:r>
            <a:r>
              <a:rPr lang="it-IT" dirty="0"/>
              <a:t> 2.0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in beta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presenting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session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3258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4FEE2D1-2C32-F84B-BE15-36A87BD8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Telegraf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FC39A3F-ECA1-AB4C-AC31-D438BAC1E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Agent for </a:t>
            </a:r>
            <a:r>
              <a:rPr lang="it-IT" dirty="0" err="1"/>
              <a:t>collecting</a:t>
            </a:r>
            <a:r>
              <a:rPr lang="it-IT" dirty="0"/>
              <a:t>, processing, </a:t>
            </a:r>
            <a:r>
              <a:rPr lang="it-IT" dirty="0" err="1"/>
              <a:t>aggregating</a:t>
            </a:r>
            <a:r>
              <a:rPr lang="it-IT" dirty="0"/>
              <a:t>, and </a:t>
            </a:r>
            <a:r>
              <a:rPr lang="it-IT" dirty="0" err="1"/>
              <a:t>writing</a:t>
            </a:r>
            <a:r>
              <a:rPr lang="it-IT" dirty="0"/>
              <a:t> </a:t>
            </a:r>
            <a:r>
              <a:rPr lang="it-IT" dirty="0" err="1"/>
              <a:t>metrics</a:t>
            </a:r>
            <a:endParaRPr lang="it-IT" dirty="0"/>
          </a:p>
          <a:p>
            <a:pPr lvl="1"/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github.com</a:t>
            </a:r>
            <a:r>
              <a:rPr lang="it-IT" dirty="0"/>
              <a:t>/</a:t>
            </a:r>
            <a:r>
              <a:rPr lang="it-IT" dirty="0" err="1"/>
              <a:t>influxdata</a:t>
            </a:r>
            <a:r>
              <a:rPr lang="it-IT" dirty="0"/>
              <a:t>/</a:t>
            </a:r>
            <a:r>
              <a:rPr lang="it-IT" dirty="0" err="1"/>
              <a:t>telegraf</a:t>
            </a:r>
            <a:r>
              <a:rPr lang="it-IT" dirty="0"/>
              <a:t> </a:t>
            </a:r>
          </a:p>
          <a:p>
            <a:r>
              <a:rPr lang="it-IT" dirty="0" err="1"/>
              <a:t>Written</a:t>
            </a:r>
            <a:r>
              <a:rPr lang="it-IT" dirty="0"/>
              <a:t> in Go</a:t>
            </a:r>
          </a:p>
          <a:p>
            <a:r>
              <a:rPr lang="it-IT" dirty="0" err="1"/>
              <a:t>Lots</a:t>
            </a:r>
            <a:r>
              <a:rPr lang="it-IT" dirty="0"/>
              <a:t> of </a:t>
            </a:r>
            <a:r>
              <a:rPr lang="it-IT" dirty="0" err="1"/>
              <a:t>plugins</a:t>
            </a:r>
            <a:endParaRPr lang="it-IT" dirty="0"/>
          </a:p>
          <a:p>
            <a:pPr lvl="1"/>
            <a:r>
              <a:rPr lang="it-IT" dirty="0"/>
              <a:t>Input, output, </a:t>
            </a:r>
            <a:r>
              <a:rPr lang="it-IT" dirty="0" err="1"/>
              <a:t>aggregator</a:t>
            </a:r>
            <a:r>
              <a:rPr lang="it-IT" dirty="0"/>
              <a:t>, processor</a:t>
            </a:r>
          </a:p>
          <a:p>
            <a:r>
              <a:rPr lang="it-IT" dirty="0"/>
              <a:t>Super easy to </a:t>
            </a:r>
            <a:r>
              <a:rPr lang="it-IT" dirty="0" err="1"/>
              <a:t>install</a:t>
            </a:r>
            <a:r>
              <a:rPr lang="it-IT" dirty="0"/>
              <a:t> and </a:t>
            </a:r>
            <a:r>
              <a:rPr lang="it-IT" dirty="0" err="1"/>
              <a:t>configure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1025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nflux-data-logo.png">
            <a:extLst>
              <a:ext uri="{FF2B5EF4-FFF2-40B4-BE49-F238E27FC236}">
                <a16:creationId xmlns:a16="http://schemas.microsoft.com/office/drawing/2014/main" id="{3406931E-D1EB-AD4F-8BFD-474BE64C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906146"/>
            <a:ext cx="5294716" cy="104570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D288DFF1-2039-084F-BA78-1BC59EEF3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311114"/>
            <a:ext cx="5294715" cy="42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3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9C84C4F-0C51-6341-ADE9-93583F5C8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" r="9091" b="83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0E89FA8-E3B7-B741-8466-CC417DD3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it-IT" sz="3600"/>
              <a:t>Grafana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D0CD25-2B1C-174A-A128-49D9B07D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anchor="t">
            <a:normAutofit/>
          </a:bodyPr>
          <a:lstStyle/>
          <a:p>
            <a:r>
              <a:rPr lang="it-IT" sz="1500"/>
              <a:t>Open source Javascript Dashboard</a:t>
            </a:r>
          </a:p>
          <a:p>
            <a:r>
              <a:rPr lang="it-IT" sz="1500"/>
              <a:t>Rich graphing features</a:t>
            </a:r>
          </a:p>
          <a:p>
            <a:r>
              <a:rPr lang="it-IT" sz="1500"/>
              <a:t>Rich time series query features</a:t>
            </a:r>
          </a:p>
          <a:p>
            <a:r>
              <a:rPr lang="it-IT" sz="1500"/>
              <a:t>Templated queries</a:t>
            </a:r>
          </a:p>
          <a:p>
            <a:r>
              <a:rPr lang="it-IT" sz="1500"/>
              <a:t>Annotations</a:t>
            </a:r>
          </a:p>
          <a:p>
            <a:r>
              <a:rPr lang="it-IT" sz="1500"/>
              <a:t>Dashboard search </a:t>
            </a:r>
          </a:p>
          <a:p>
            <a:r>
              <a:rPr lang="it-IT" sz="1500"/>
              <a:t>Dashboard playlists</a:t>
            </a:r>
          </a:p>
          <a:p>
            <a:r>
              <a:rPr lang="it-IT" sz="1500"/>
              <a:t>Dashboard Export / Import</a:t>
            </a:r>
          </a:p>
        </p:txBody>
      </p:sp>
    </p:spTree>
    <p:extLst>
      <p:ext uri="{BB962C8B-B14F-4D97-AF65-F5344CB8AC3E}">
        <p14:creationId xmlns:p14="http://schemas.microsoft.com/office/powerpoint/2010/main" val="2810432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D033138-9941-7E47-B67F-B46A296A1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4" r="-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0E89FA8-E3B7-B741-8466-CC417DD3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it-IT" sz="3600"/>
              <a:t>Grafana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D0CD25-2B1C-174A-A128-49D9B07D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400"/>
              <a:t>Rich graphing features</a:t>
            </a:r>
          </a:p>
          <a:p>
            <a:r>
              <a:rPr lang="it-IT" sz="1400"/>
              <a:t>Multiple y-axis</a:t>
            </a:r>
          </a:p>
          <a:p>
            <a:r>
              <a:rPr lang="it-IT" sz="1400"/>
              <a:t>Y-axis unit formats (ms, percent, Gigabytes, etc)</a:t>
            </a:r>
          </a:p>
          <a:p>
            <a:r>
              <a:rPr lang="it-IT" sz="1400"/>
              <a:t>Bars, lines, points (can be mixed in the same graph)</a:t>
            </a:r>
          </a:p>
          <a:p>
            <a:r>
              <a:rPr lang="it-IT" sz="1400"/>
              <a:t>Grid options</a:t>
            </a:r>
          </a:p>
          <a:p>
            <a:r>
              <a:rPr lang="it-IT" sz="1400"/>
              <a:t>Visual thresholds</a:t>
            </a:r>
          </a:p>
          <a:p>
            <a:r>
              <a:rPr lang="it-IT" sz="1400"/>
              <a:t>Legend values and placement options</a:t>
            </a:r>
          </a:p>
          <a:p>
            <a:r>
              <a:rPr lang="it-IT" sz="1400"/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4264797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57BC29-67F2-B744-83DE-8AC59E86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4267832"/>
            <a:ext cx="4805996" cy="12971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Installin</a:t>
            </a:r>
            <a:r>
              <a:rPr lang="en-US" dirty="0">
                <a:solidFill>
                  <a:srgbClr val="000000"/>
                </a:solidFill>
              </a:rPr>
              <a:t>g &amp; configuring the stack</a:t>
            </a:r>
            <a:endParaRPr lang="en-US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15F24B-3028-4C5F-A0E8-C6A6433C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9770" y="1815320"/>
            <a:ext cx="4141760" cy="41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26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DB751B-9897-8249-8C35-C178BAD42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Install</a:t>
            </a:r>
            <a:r>
              <a:rPr lang="it-IT" dirty="0"/>
              <a:t> </a:t>
            </a:r>
            <a:r>
              <a:rPr lang="it-IT" dirty="0" err="1"/>
              <a:t>InfluxDB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669A3D-390C-3640-B999-AF38E8BC1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https://portal.influxdata.com/downloads/</a:t>
            </a:r>
            <a:endParaRPr lang="it-IT" dirty="0"/>
          </a:p>
          <a:p>
            <a:r>
              <a:rPr lang="it-IT" dirty="0" err="1"/>
              <a:t>Available</a:t>
            </a:r>
            <a:r>
              <a:rPr lang="it-IT" dirty="0"/>
              <a:t> for</a:t>
            </a:r>
          </a:p>
          <a:p>
            <a:pPr lvl="1"/>
            <a:r>
              <a:rPr lang="it-IT" dirty="0" err="1"/>
              <a:t>Docker</a:t>
            </a:r>
            <a:endParaRPr lang="it-IT" dirty="0"/>
          </a:p>
          <a:p>
            <a:pPr lvl="1"/>
            <a:r>
              <a:rPr lang="it-IT" dirty="0" err="1"/>
              <a:t>Ubuntu</a:t>
            </a:r>
            <a:r>
              <a:rPr lang="it-IT" dirty="0"/>
              <a:t> &amp; </a:t>
            </a:r>
            <a:r>
              <a:rPr lang="it-IT" dirty="0" err="1"/>
              <a:t>Debian</a:t>
            </a:r>
            <a:endParaRPr lang="it-IT" dirty="0"/>
          </a:p>
          <a:p>
            <a:pPr lvl="1"/>
            <a:r>
              <a:rPr lang="it-IT" dirty="0" err="1"/>
              <a:t>RedHat</a:t>
            </a:r>
            <a:r>
              <a:rPr lang="it-IT" dirty="0"/>
              <a:t> &amp; </a:t>
            </a:r>
            <a:r>
              <a:rPr lang="it-IT" dirty="0" err="1"/>
              <a:t>CentOS</a:t>
            </a:r>
            <a:endParaRPr lang="it-IT" dirty="0"/>
          </a:p>
          <a:p>
            <a:pPr lvl="1"/>
            <a:r>
              <a:rPr lang="it-IT" dirty="0"/>
              <a:t>Mac OS X</a:t>
            </a:r>
          </a:p>
          <a:p>
            <a:pPr lvl="1"/>
            <a:r>
              <a:rPr lang="it-IT" dirty="0"/>
              <a:t>Windows</a:t>
            </a:r>
          </a:p>
          <a:p>
            <a:pPr lvl="1"/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linux</a:t>
            </a:r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0249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it-IT" sz="5200">
                <a:solidFill>
                  <a:schemeClr val="bg1"/>
                </a:solidFill>
              </a:rPr>
              <a:t>Install InfluxDB on CentOS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200"/>
              <a:t># wget https://dl.influxdata.com/influxdb/releases/influxdb-1.7.10.x86_64.rpm </a:t>
            </a:r>
          </a:p>
          <a:p>
            <a:pPr marL="0" indent="0">
              <a:buNone/>
            </a:pPr>
            <a:r>
              <a:rPr lang="it-IT" sz="2200"/>
              <a:t># sudo yum localinstall influxdb-1.7.10.x86_64.rpm</a:t>
            </a:r>
          </a:p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r>
              <a:rPr lang="it-IT" sz="2200"/>
              <a:t># sudo systemctl start influxdb &amp;&amp; sudo systemctl enable influxdb</a:t>
            </a:r>
          </a:p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r>
              <a:rPr lang="it-IT" sz="2200"/>
              <a:t># sudo firewall-cmd --add-port=8086/tcp --permanent</a:t>
            </a:r>
          </a:p>
          <a:p>
            <a:pPr marL="0" indent="0">
              <a:buNone/>
            </a:pPr>
            <a:r>
              <a:rPr lang="it-IT" sz="2200"/>
              <a:t># sudo firewall-cmd --reload</a:t>
            </a:r>
          </a:p>
          <a:p>
            <a:pPr marL="0" indent="0">
              <a:buNone/>
            </a:pPr>
            <a:r>
              <a:rPr lang="it-IT" sz="2200"/>
              <a:t># sudo firewall-cmd –state</a:t>
            </a:r>
          </a:p>
          <a:p>
            <a:pPr marL="0" indent="0">
              <a:buNone/>
            </a:pPr>
            <a:r>
              <a:rPr lang="it-IT" sz="2200"/>
              <a:t># sudo firewall-cmd --list-all</a:t>
            </a:r>
          </a:p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endParaRPr lang="it-IT" sz="2200"/>
          </a:p>
        </p:txBody>
      </p:sp>
    </p:spTree>
    <p:extLst>
      <p:ext uri="{BB962C8B-B14F-4D97-AF65-F5344CB8AC3E}">
        <p14:creationId xmlns:p14="http://schemas.microsoft.com/office/powerpoint/2010/main" val="2672360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it-IT" sz="5200">
                <a:solidFill>
                  <a:schemeClr val="bg1"/>
                </a:solidFill>
              </a:rPr>
              <a:t>Create a database to store time series data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200"/>
              <a:t># influx</a:t>
            </a:r>
          </a:p>
          <a:p>
            <a:pPr marL="0" indent="0">
              <a:buNone/>
            </a:pPr>
            <a:r>
              <a:rPr lang="it-IT" sz="2200"/>
              <a:t>Connected to http://localhost:8086 version 1.7.10</a:t>
            </a:r>
          </a:p>
          <a:p>
            <a:pPr marL="0" indent="0">
              <a:buNone/>
            </a:pPr>
            <a:r>
              <a:rPr lang="it-IT" sz="2200"/>
              <a:t>InfluxDB shell version 1.7.10</a:t>
            </a:r>
          </a:p>
          <a:p>
            <a:pPr marL="0" indent="0">
              <a:buNone/>
            </a:pPr>
            <a:br>
              <a:rPr lang="it-IT" sz="2200"/>
            </a:br>
            <a:r>
              <a:rPr lang="it-IT" sz="2200"/>
              <a:t>&gt; CREATE DATABASE telegraf</a:t>
            </a:r>
          </a:p>
          <a:p>
            <a:pPr marL="0" indent="0">
              <a:buNone/>
            </a:pPr>
            <a:r>
              <a:rPr lang="it-IT" sz="2200"/>
              <a:t>&gt; CREATE RETENTION POLICY telegraf_30d ON telegraf DURATION 30d        </a:t>
            </a:r>
            <a:br>
              <a:rPr lang="it-IT" sz="2200"/>
            </a:br>
            <a:r>
              <a:rPr lang="it-IT" sz="2200"/>
              <a:t>   REPLICATION 1 DEFAULT</a:t>
            </a:r>
          </a:p>
          <a:p>
            <a:pPr marL="0" indent="0">
              <a:buNone/>
            </a:pPr>
            <a:r>
              <a:rPr lang="it-IT" sz="2200"/>
              <a:t>&gt; SHOW DATABASES</a:t>
            </a:r>
          </a:p>
          <a:p>
            <a:pPr marL="0" indent="0">
              <a:buNone/>
            </a:pPr>
            <a:r>
              <a:rPr lang="it-IT" sz="2200"/>
              <a:t>&gt; CREATE USER username WITH PASSWORD 'password' WITH ALL PRIVILEGES;</a:t>
            </a:r>
          </a:p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endParaRPr lang="it-IT" sz="2200"/>
          </a:p>
        </p:txBody>
      </p:sp>
    </p:spTree>
    <p:extLst>
      <p:ext uri="{BB962C8B-B14F-4D97-AF65-F5344CB8AC3E}">
        <p14:creationId xmlns:p14="http://schemas.microsoft.com/office/powerpoint/2010/main" val="2895648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it-IT" sz="5200">
                <a:solidFill>
                  <a:schemeClr val="bg1"/>
                </a:solidFill>
              </a:rPr>
              <a:t>Configure InfluxDB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/>
              <a:t># vi /etc/influxdb/influxdb.conf</a:t>
            </a:r>
          </a:p>
          <a:p>
            <a:pPr marL="0" indent="0">
              <a:buNone/>
            </a:pPr>
            <a:r>
              <a:rPr lang="it-IT" sz="2400"/>
              <a:t>Change the following options in the [http] section:</a:t>
            </a:r>
          </a:p>
          <a:p>
            <a:pPr marL="0" indent="0">
              <a:buNone/>
            </a:pPr>
            <a:endParaRPr lang="it-IT" sz="2400"/>
          </a:p>
          <a:p>
            <a:pPr marL="0" indent="0">
              <a:buNone/>
            </a:pPr>
            <a:r>
              <a:rPr lang="it-IT" sz="2400"/>
              <a:t>[http]</a:t>
            </a:r>
          </a:p>
          <a:p>
            <a:pPr marL="0" indent="0">
              <a:buNone/>
            </a:pPr>
            <a:r>
              <a:rPr lang="it-IT" sz="2400"/>
              <a:t>enabled = true</a:t>
            </a:r>
          </a:p>
          <a:p>
            <a:pPr marL="0" indent="0">
              <a:buNone/>
            </a:pPr>
            <a:r>
              <a:rPr lang="it-IT" sz="2400"/>
              <a:t>flux-enabled = true</a:t>
            </a:r>
          </a:p>
          <a:p>
            <a:pPr marL="0" indent="0">
              <a:buNone/>
            </a:pPr>
            <a:r>
              <a:rPr lang="it-IT" sz="2400"/>
              <a:t>bind-address = ":8086"</a:t>
            </a:r>
          </a:p>
          <a:p>
            <a:pPr marL="0" indent="0">
              <a:buNone/>
            </a:pPr>
            <a:r>
              <a:rPr lang="it-IT" sz="2400"/>
              <a:t>auth-enabled = true</a:t>
            </a:r>
          </a:p>
          <a:p>
            <a:pPr marL="0" indent="0">
              <a:buNone/>
            </a:pPr>
            <a:r>
              <a:rPr lang="it-IT" sz="2400"/>
              <a:t>log-enabled = true</a:t>
            </a:r>
          </a:p>
          <a:p>
            <a:pPr marL="0" indent="0">
              <a:buNone/>
            </a:pP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39345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24B63-2E7D-4044-9BAE-EFA9832A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Sponsors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7B94CD-32A2-864D-9C94-177DFE460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467" y="3084259"/>
            <a:ext cx="1836281" cy="4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3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it-IT" sz="5200">
                <a:solidFill>
                  <a:schemeClr val="bg1"/>
                </a:solidFill>
              </a:rPr>
              <a:t>Check InfluxDB connectivity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/>
              <a:t># sudo systemctl stop influxdb</a:t>
            </a:r>
          </a:p>
          <a:p>
            <a:pPr marL="0" indent="0">
              <a:buNone/>
            </a:pPr>
            <a:r>
              <a:rPr lang="it-IT" sz="2400"/>
              <a:t># sudo systemctl start influxdb </a:t>
            </a:r>
          </a:p>
          <a:p>
            <a:pPr marL="0" indent="0">
              <a:buNone/>
            </a:pPr>
            <a:r>
              <a:rPr lang="it-IT" sz="2400"/>
              <a:t># curl -G http://localhost:8086/query -u username:password --data-urlencode "q=SHOW DATABASES"</a:t>
            </a:r>
          </a:p>
          <a:p>
            <a:pPr marL="0" indent="0">
              <a:buNone/>
            </a:pP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2670181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57BC29-67F2-B744-83DE-8AC59E86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4267832"/>
            <a:ext cx="4805996" cy="12971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Telegraf</a:t>
            </a:r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installation &amp; configuration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15F24B-3028-4C5F-A0E8-C6A6433C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9770" y="1815320"/>
            <a:ext cx="4141760" cy="41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43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it-IT" sz="5200">
                <a:solidFill>
                  <a:schemeClr val="bg1"/>
                </a:solidFill>
              </a:rPr>
              <a:t>Configure a new user for Telegraf on SQL Server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/>
              <a:t>Login on SQL Server to monitor with a privileged user and create telegraf user:</a:t>
            </a:r>
          </a:p>
          <a:p>
            <a:pPr marL="0" indent="0">
              <a:buNone/>
            </a:pPr>
            <a:endParaRPr lang="it-IT" sz="2400"/>
          </a:p>
          <a:p>
            <a:pPr marL="0" indent="0">
              <a:buNone/>
            </a:pPr>
            <a:r>
              <a:rPr lang="it-IT" sz="2400"/>
              <a:t>CREATE LOGIN telegraf WITH PASSWORD='Tel3Gr@f!'</a:t>
            </a:r>
          </a:p>
          <a:p>
            <a:pPr marL="0" indent="0">
              <a:buNone/>
            </a:pPr>
            <a:r>
              <a:rPr lang="it-IT" sz="2400"/>
              <a:t>GO</a:t>
            </a:r>
          </a:p>
          <a:p>
            <a:pPr marL="0" indent="0">
              <a:buNone/>
            </a:pPr>
            <a:r>
              <a:rPr lang="it-IT" sz="2400"/>
              <a:t>GRANT VIEW SERVER STATE TO [telegraf];</a:t>
            </a:r>
          </a:p>
          <a:p>
            <a:pPr marL="0" indent="0">
              <a:buNone/>
            </a:pPr>
            <a:r>
              <a:rPr lang="it-IT" sz="2400"/>
              <a:t>GO</a:t>
            </a:r>
          </a:p>
          <a:p>
            <a:pPr marL="0" indent="0">
              <a:buNone/>
            </a:pPr>
            <a:r>
              <a:rPr lang="it-IT" sz="2400"/>
              <a:t>GRANT VIEW ANY DEFINITION TO [telegraf];</a:t>
            </a:r>
          </a:p>
          <a:p>
            <a:pPr marL="0" indent="0">
              <a:buNone/>
            </a:pPr>
            <a:r>
              <a:rPr lang="it-IT" sz="2400"/>
              <a:t>GO</a:t>
            </a:r>
          </a:p>
        </p:txBody>
      </p:sp>
    </p:spTree>
    <p:extLst>
      <p:ext uri="{BB962C8B-B14F-4D97-AF65-F5344CB8AC3E}">
        <p14:creationId xmlns:p14="http://schemas.microsoft.com/office/powerpoint/2010/main" val="2423559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it-IT" sz="5200">
                <a:solidFill>
                  <a:schemeClr val="bg1"/>
                </a:solidFill>
              </a:rPr>
              <a:t>Install Telegraf on Windows/SQL Server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/>
              <a:t>Download the following file (from SQL Server to monitor – Windows OS):</a:t>
            </a:r>
          </a:p>
          <a:p>
            <a:pPr marL="0" indent="0">
              <a:buNone/>
            </a:pPr>
            <a:r>
              <a:rPr lang="it-IT" sz="2400"/>
              <a:t>https://dl.influxdata.com/telegraf/releases/telegraf-1.14.0_windows_amd64.zip </a:t>
            </a:r>
          </a:p>
          <a:p>
            <a:pPr marL="0" indent="0">
              <a:buNone/>
            </a:pPr>
            <a:endParaRPr lang="it-IT" sz="2400"/>
          </a:p>
          <a:p>
            <a:pPr marL="0" indent="0">
              <a:buNone/>
            </a:pPr>
            <a:r>
              <a:rPr lang="it-IT" sz="2400"/>
              <a:t>Extract the zip file to the folder C:\Program Files\Telegraf</a:t>
            </a:r>
          </a:p>
          <a:p>
            <a:pPr marL="0" indent="0">
              <a:buNone/>
            </a:pPr>
            <a:endParaRPr lang="it-IT" sz="2400"/>
          </a:p>
          <a:p>
            <a:pPr marL="0" indent="0">
              <a:buNone/>
            </a:pPr>
            <a:r>
              <a:rPr lang="it-IT" sz="2400"/>
              <a:t>Change Telegraf configuration by modifying the file telegraf.conf</a:t>
            </a:r>
          </a:p>
        </p:txBody>
      </p:sp>
    </p:spTree>
    <p:extLst>
      <p:ext uri="{BB962C8B-B14F-4D97-AF65-F5344CB8AC3E}">
        <p14:creationId xmlns:p14="http://schemas.microsoft.com/office/powerpoint/2010/main" val="1401228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906281" cy="1325563"/>
          </a:xfrm>
        </p:spPr>
        <p:txBody>
          <a:bodyPr>
            <a:normAutofit/>
          </a:bodyPr>
          <a:lstStyle/>
          <a:p>
            <a:r>
              <a:rPr lang="it-IT" err="1"/>
              <a:t>Configure</a:t>
            </a:r>
            <a:r>
              <a:rPr lang="it-IT"/>
              <a:t> </a:t>
            </a:r>
            <a:r>
              <a:rPr lang="it-IT" err="1"/>
              <a:t>telegraf.conf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1800"/>
              <a:t>[[outputs.influxdb</a:t>
            </a:r>
            <a:r>
              <a:rPr lang="it-IT" sz="1800" dirty="0"/>
              <a:t>]]</a:t>
            </a:r>
          </a:p>
          <a:p>
            <a:pPr marL="0" indent="0">
              <a:buNone/>
            </a:pPr>
            <a:r>
              <a:rPr lang="it-IT" sz="1800"/>
              <a:t>urls</a:t>
            </a:r>
            <a:r>
              <a:rPr lang="it-IT" sz="1800" dirty="0"/>
              <a:t> = ["http://your-influxdb-ip-address:8086"]</a:t>
            </a:r>
          </a:p>
          <a:p>
            <a:pPr marL="0" indent="0">
              <a:buNone/>
            </a:pPr>
            <a:r>
              <a:rPr lang="it-IT" sz="1800" dirty="0"/>
              <a:t>database = "</a:t>
            </a:r>
            <a:r>
              <a:rPr lang="it-IT" sz="1800"/>
              <a:t>telegraf</a:t>
            </a:r>
            <a:r>
              <a:rPr lang="it-IT" sz="1800" dirty="0"/>
              <a:t>»</a:t>
            </a:r>
          </a:p>
          <a:p>
            <a:pPr marL="0" indent="0">
              <a:buNone/>
            </a:pPr>
            <a:r>
              <a:rPr lang="it-IT" sz="1800"/>
              <a:t>retention_policy</a:t>
            </a:r>
            <a:r>
              <a:rPr lang="it-IT" sz="1800" dirty="0"/>
              <a:t> = "telegraf_30d"</a:t>
            </a:r>
          </a:p>
          <a:p>
            <a:pPr marL="0" indent="0">
              <a:buNone/>
            </a:pPr>
            <a:r>
              <a:rPr lang="it-IT" sz="1800" dirty="0"/>
              <a:t>username = "username"</a:t>
            </a:r>
          </a:p>
          <a:p>
            <a:pPr marL="0" indent="0">
              <a:buNone/>
            </a:pPr>
            <a:r>
              <a:rPr lang="it-IT" sz="1800" dirty="0"/>
              <a:t>password = "password"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6" descr="Ingranaggi">
            <a:extLst>
              <a:ext uri="{FF2B5EF4-FFF2-40B4-BE49-F238E27FC236}">
                <a16:creationId xmlns:a16="http://schemas.microsoft.com/office/drawing/2014/main" id="{7589EF27-220F-C047-BE8F-4B0E1B3ED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7800975" y="643466"/>
            <a:ext cx="41052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26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906281" cy="1325563"/>
          </a:xfrm>
        </p:spPr>
        <p:txBody>
          <a:bodyPr>
            <a:normAutofit/>
          </a:bodyPr>
          <a:lstStyle/>
          <a:p>
            <a:r>
              <a:rPr lang="it-IT" err="1"/>
              <a:t>Configure</a:t>
            </a:r>
            <a:r>
              <a:rPr lang="it-IT"/>
              <a:t> </a:t>
            </a:r>
            <a:r>
              <a:rPr lang="it-IT" err="1"/>
              <a:t>telegraf.conf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1300"/>
              <a:t>[[inputs.win_perf_counters]]</a:t>
            </a:r>
          </a:p>
          <a:p>
            <a:pPr marL="0" indent="0">
              <a:buNone/>
            </a:pPr>
            <a:r>
              <a:rPr lang="it-IT" sz="1300"/>
              <a:t>  [[inputs.win_perf_counters.object]]</a:t>
            </a:r>
          </a:p>
          <a:p>
            <a:pPr marL="0" indent="0">
              <a:buNone/>
            </a:pPr>
            <a:r>
              <a:rPr lang="it-IT" sz="1300"/>
              <a:t>    ObjectName = "Processor"</a:t>
            </a:r>
          </a:p>
          <a:p>
            <a:pPr marL="0" indent="0">
              <a:buNone/>
            </a:pPr>
            <a:r>
              <a:rPr lang="it-IT" sz="1300"/>
              <a:t>    Instances = ["*"]</a:t>
            </a:r>
          </a:p>
          <a:p>
            <a:pPr marL="0" indent="0">
              <a:buNone/>
            </a:pPr>
            <a:r>
              <a:rPr lang="it-IT" sz="1300"/>
              <a:t>    Counters = [</a:t>
            </a:r>
          </a:p>
          <a:p>
            <a:pPr marL="0" indent="0">
              <a:buNone/>
            </a:pPr>
            <a:r>
              <a:rPr lang="it-IT" sz="1300"/>
              <a:t>      "% Idle Time", "% Interrupt Time", "% Privileged Time", "% User Time", </a:t>
            </a:r>
            <a:br>
              <a:rPr lang="it-IT" sz="1300"/>
            </a:br>
            <a:r>
              <a:rPr lang="it-IT" sz="1300"/>
              <a:t>      "% Processor Time", "% DPC Time",</a:t>
            </a:r>
          </a:p>
          <a:p>
            <a:pPr marL="0" indent="0">
              <a:buNone/>
            </a:pPr>
            <a:r>
              <a:rPr lang="it-IT" sz="1300"/>
              <a:t>    ]</a:t>
            </a:r>
          </a:p>
          <a:p>
            <a:pPr marL="0" indent="0">
              <a:buNone/>
            </a:pPr>
            <a:r>
              <a:rPr lang="it-IT" sz="1300"/>
              <a:t>    Measurement = "win_cpu"</a:t>
            </a:r>
          </a:p>
          <a:p>
            <a:pPr marL="0" indent="0">
              <a:buNone/>
            </a:pPr>
            <a:r>
              <a:rPr lang="it-IT" sz="1300"/>
              <a:t>    IncludeTotal=true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6" descr="Ingranaggi">
            <a:extLst>
              <a:ext uri="{FF2B5EF4-FFF2-40B4-BE49-F238E27FC236}">
                <a16:creationId xmlns:a16="http://schemas.microsoft.com/office/drawing/2014/main" id="{22E5779B-3AAF-F540-8A86-A658D976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800975" y="643466"/>
            <a:ext cx="41052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97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906281" cy="1325563"/>
          </a:xfrm>
        </p:spPr>
        <p:txBody>
          <a:bodyPr>
            <a:normAutofit/>
          </a:bodyPr>
          <a:lstStyle/>
          <a:p>
            <a:r>
              <a:rPr lang="it-IT"/>
              <a:t>Configure telegraf.conf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546233" cy="3181684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it-IT" sz="1500" dirty="0"/>
              <a:t>[[</a:t>
            </a:r>
            <a:r>
              <a:rPr lang="it-IT" sz="1500" dirty="0" err="1"/>
              <a:t>inputs.sqlserver</a:t>
            </a:r>
            <a:r>
              <a:rPr lang="it-IT" sz="1500" dirty="0"/>
              <a:t>]]</a:t>
            </a:r>
          </a:p>
          <a:p>
            <a:pPr marL="0" indent="0">
              <a:buNone/>
            </a:pPr>
            <a:r>
              <a:rPr lang="it-IT" sz="1500" dirty="0"/>
              <a:t>  </a:t>
            </a:r>
            <a:r>
              <a:rPr lang="it-IT" sz="1500" dirty="0" err="1"/>
              <a:t>servers</a:t>
            </a:r>
            <a:r>
              <a:rPr lang="it-IT" sz="1500" dirty="0"/>
              <a:t> = [</a:t>
            </a:r>
          </a:p>
          <a:p>
            <a:pPr marL="0" indent="0">
              <a:buNone/>
            </a:pPr>
            <a:r>
              <a:rPr lang="it-IT" sz="1500" dirty="0"/>
              <a:t>    "Server=</a:t>
            </a:r>
            <a:r>
              <a:rPr lang="it-IT" sz="1500" dirty="0" err="1"/>
              <a:t>localhost;Port</a:t>
            </a:r>
            <a:r>
              <a:rPr lang="it-IT" sz="1500" dirty="0"/>
              <a:t>=1433;User Id=</a:t>
            </a:r>
            <a:r>
              <a:rPr lang="it-IT" sz="1500" dirty="0" err="1"/>
              <a:t>telegraf;Password</a:t>
            </a:r>
            <a:r>
              <a:rPr lang="it-IT" sz="1500" dirty="0"/>
              <a:t>=Tel3Gr@f!;</a:t>
            </a:r>
            <a:r>
              <a:rPr lang="it-IT" sz="1500" dirty="0" err="1"/>
              <a:t>app</a:t>
            </a:r>
            <a:r>
              <a:rPr lang="it-IT" sz="1500" dirty="0"/>
              <a:t> </a:t>
            </a:r>
            <a:r>
              <a:rPr lang="it-IT" sz="1500" dirty="0" err="1"/>
              <a:t>name</a:t>
            </a:r>
            <a:r>
              <a:rPr lang="it-IT" sz="1500" dirty="0"/>
              <a:t>=</a:t>
            </a:r>
            <a:r>
              <a:rPr lang="it-IT" sz="1500" dirty="0" err="1"/>
              <a:t>telegraf;log</a:t>
            </a:r>
            <a:r>
              <a:rPr lang="it-IT" sz="1500" dirty="0"/>
              <a:t>=1;",</a:t>
            </a:r>
          </a:p>
          <a:p>
            <a:pPr marL="0" indent="0">
              <a:buNone/>
            </a:pPr>
            <a:r>
              <a:rPr lang="it-IT" sz="1500" dirty="0"/>
              <a:t>  ]</a:t>
            </a:r>
          </a:p>
          <a:p>
            <a:pPr marL="0" indent="0">
              <a:buNone/>
            </a:pPr>
            <a:r>
              <a:rPr lang="it-IT" sz="1500" dirty="0" err="1"/>
              <a:t>query_version</a:t>
            </a:r>
            <a:r>
              <a:rPr lang="it-IT" sz="1500" dirty="0"/>
              <a:t> = 2</a:t>
            </a:r>
          </a:p>
          <a:p>
            <a:pPr marL="0" indent="0">
              <a:buNone/>
            </a:pPr>
            <a:r>
              <a:rPr lang="it-IT" sz="1500" dirty="0"/>
              <a:t>  ## </a:t>
            </a:r>
            <a:r>
              <a:rPr lang="it-IT" sz="1500" dirty="0" err="1"/>
              <a:t>If</a:t>
            </a:r>
            <a:r>
              <a:rPr lang="it-IT" sz="1500" dirty="0"/>
              <a:t> </a:t>
            </a:r>
            <a:r>
              <a:rPr lang="it-IT" sz="1500" dirty="0" err="1"/>
              <a:t>you</a:t>
            </a:r>
            <a:r>
              <a:rPr lang="it-IT" sz="1500" dirty="0"/>
              <a:t> are </a:t>
            </a:r>
            <a:r>
              <a:rPr lang="it-IT" sz="1500" dirty="0" err="1"/>
              <a:t>using</a:t>
            </a:r>
            <a:r>
              <a:rPr lang="it-IT" sz="1500" dirty="0"/>
              <a:t> </a:t>
            </a:r>
            <a:r>
              <a:rPr lang="it-IT" sz="1500" dirty="0" err="1"/>
              <a:t>AzureDB</a:t>
            </a:r>
            <a:r>
              <a:rPr lang="it-IT" sz="1500" dirty="0"/>
              <a:t>, </a:t>
            </a:r>
            <a:r>
              <a:rPr lang="it-IT" sz="1500" dirty="0" err="1"/>
              <a:t>setting</a:t>
            </a:r>
            <a:r>
              <a:rPr lang="it-IT" sz="1500" dirty="0"/>
              <a:t> </a:t>
            </a:r>
            <a:r>
              <a:rPr lang="it-IT" sz="1500" dirty="0" err="1"/>
              <a:t>this</a:t>
            </a:r>
            <a:r>
              <a:rPr lang="it-IT" sz="1500" dirty="0"/>
              <a:t> to True </a:t>
            </a:r>
            <a:r>
              <a:rPr lang="it-IT" sz="1500" dirty="0" err="1"/>
              <a:t>will</a:t>
            </a:r>
            <a:r>
              <a:rPr lang="it-IT" sz="1500" dirty="0"/>
              <a:t> </a:t>
            </a:r>
            <a:r>
              <a:rPr lang="it-IT" sz="1500" dirty="0" err="1"/>
              <a:t>gather</a:t>
            </a:r>
            <a:r>
              <a:rPr lang="it-IT" sz="1500" dirty="0"/>
              <a:t> </a:t>
            </a:r>
            <a:r>
              <a:rPr lang="it-IT" sz="1500" dirty="0" err="1"/>
              <a:t>resource</a:t>
            </a:r>
            <a:r>
              <a:rPr lang="it-IT" sz="1500" dirty="0"/>
              <a:t> </a:t>
            </a:r>
            <a:r>
              <a:rPr lang="it-IT" sz="1500" dirty="0" err="1"/>
              <a:t>utilization</a:t>
            </a:r>
            <a:r>
              <a:rPr lang="it-IT" sz="1500" dirty="0"/>
              <a:t> </a:t>
            </a:r>
            <a:r>
              <a:rPr lang="it-IT" sz="1500" dirty="0" err="1"/>
              <a:t>metrics</a:t>
            </a:r>
            <a:endParaRPr lang="it-IT" sz="1500" dirty="0"/>
          </a:p>
          <a:p>
            <a:pPr marL="0" indent="0">
              <a:buNone/>
            </a:pPr>
            <a:r>
              <a:rPr lang="it-IT" sz="1500" dirty="0"/>
              <a:t>  # </a:t>
            </a:r>
            <a:r>
              <a:rPr lang="it-IT" sz="1500" dirty="0" err="1"/>
              <a:t>azuredb</a:t>
            </a:r>
            <a:r>
              <a:rPr lang="it-IT" sz="1500" dirty="0"/>
              <a:t> = False</a:t>
            </a:r>
          </a:p>
          <a:p>
            <a:pPr marL="0" indent="0">
              <a:buNone/>
            </a:pPr>
            <a:r>
              <a:rPr lang="it-IT" sz="1500" dirty="0"/>
              <a:t>  ## </a:t>
            </a:r>
            <a:r>
              <a:rPr lang="it-IT" sz="1500" dirty="0" err="1"/>
              <a:t>If</a:t>
            </a:r>
            <a:r>
              <a:rPr lang="it-IT" sz="1500" dirty="0"/>
              <a:t> </a:t>
            </a:r>
            <a:r>
              <a:rPr lang="it-IT" sz="1500" dirty="0" err="1"/>
              <a:t>you</a:t>
            </a:r>
            <a:r>
              <a:rPr lang="it-IT" sz="1500" dirty="0"/>
              <a:t> </a:t>
            </a:r>
            <a:r>
              <a:rPr lang="it-IT" sz="1500" dirty="0" err="1"/>
              <a:t>would</a:t>
            </a:r>
            <a:r>
              <a:rPr lang="it-IT" sz="1500" dirty="0"/>
              <a:t> </a:t>
            </a:r>
            <a:r>
              <a:rPr lang="it-IT" sz="1500" dirty="0" err="1"/>
              <a:t>like</a:t>
            </a:r>
            <a:r>
              <a:rPr lang="it-IT" sz="1500" dirty="0"/>
              <a:t> to </a:t>
            </a:r>
            <a:r>
              <a:rPr lang="it-IT" sz="1500" dirty="0" err="1"/>
              <a:t>exclude</a:t>
            </a:r>
            <a:r>
              <a:rPr lang="it-IT" sz="1500" dirty="0"/>
              <a:t> some of the </a:t>
            </a:r>
            <a:r>
              <a:rPr lang="it-IT" sz="1500" dirty="0" err="1"/>
              <a:t>metrics</a:t>
            </a:r>
            <a:r>
              <a:rPr lang="it-IT" sz="1500" dirty="0"/>
              <a:t> </a:t>
            </a:r>
            <a:r>
              <a:rPr lang="it-IT" sz="1500" dirty="0" err="1"/>
              <a:t>queries</a:t>
            </a:r>
            <a:r>
              <a:rPr lang="it-IT" sz="1500" dirty="0"/>
              <a:t>, list </a:t>
            </a:r>
            <a:r>
              <a:rPr lang="it-IT" sz="1500" dirty="0" err="1"/>
              <a:t>them</a:t>
            </a:r>
            <a:r>
              <a:rPr lang="it-IT" sz="1500" dirty="0"/>
              <a:t> </a:t>
            </a:r>
            <a:r>
              <a:rPr lang="it-IT" sz="1500" dirty="0" err="1"/>
              <a:t>here</a:t>
            </a:r>
            <a:endParaRPr lang="it-IT" sz="1500" dirty="0"/>
          </a:p>
          <a:p>
            <a:pPr marL="0" indent="0">
              <a:buNone/>
            </a:pPr>
            <a:r>
              <a:rPr lang="it-IT" sz="1500" dirty="0"/>
              <a:t>  # </a:t>
            </a:r>
            <a:r>
              <a:rPr lang="it-IT" sz="1500" dirty="0" err="1"/>
              <a:t>exclude_query</a:t>
            </a:r>
            <a:r>
              <a:rPr lang="it-IT" sz="1500" dirty="0"/>
              <a:t> = [ '</a:t>
            </a:r>
            <a:r>
              <a:rPr lang="it-IT" sz="1500" dirty="0" err="1"/>
              <a:t>PerformanceCounters</a:t>
            </a:r>
            <a:r>
              <a:rPr lang="it-IT" sz="1500" dirty="0"/>
              <a:t>','</a:t>
            </a:r>
            <a:r>
              <a:rPr lang="it-IT" sz="1500" dirty="0" err="1"/>
              <a:t>WaitStatsCatagorized</a:t>
            </a:r>
            <a:r>
              <a:rPr lang="it-IT" sz="1500" dirty="0"/>
              <a:t>' ]</a:t>
            </a:r>
            <a:endParaRPr lang="it-IT" sz="11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Ingranaggi">
            <a:extLst>
              <a:ext uri="{FF2B5EF4-FFF2-40B4-BE49-F238E27FC236}">
                <a16:creationId xmlns:a16="http://schemas.microsoft.com/office/drawing/2014/main" id="{4D592E4E-DFB7-4E3A-BBE4-CBE545C19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800975" y="643466"/>
            <a:ext cx="41052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59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it-IT"/>
              <a:t>Install Telegraf on Windows/SQL Server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200">
                <a:solidFill>
                  <a:schemeClr val="bg1"/>
                </a:solidFill>
              </a:rPr>
              <a:t>Install Telegraf as a Windows service:</a:t>
            </a:r>
          </a:p>
          <a:p>
            <a:pPr marL="0" indent="0">
              <a:buNone/>
            </a:pPr>
            <a:r>
              <a:rPr lang="it-IT" sz="2200">
                <a:solidFill>
                  <a:schemeClr val="bg1"/>
                </a:solidFill>
              </a:rPr>
              <a:t>"C:\Program Files\Telegraf\telegraf.exe" --service install --config "C:\Program Files\Telegraf\telegraf.conf"</a:t>
            </a:r>
            <a:br>
              <a:rPr lang="it-IT" sz="2200">
                <a:solidFill>
                  <a:schemeClr val="bg1"/>
                </a:solidFill>
              </a:rPr>
            </a:br>
            <a:endParaRPr lang="it-IT" sz="22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2200">
                <a:solidFill>
                  <a:schemeClr val="bg1"/>
                </a:solidFill>
              </a:rPr>
              <a:t>Windows + R, run services.msc, start Telegraf service</a:t>
            </a:r>
          </a:p>
          <a:p>
            <a:pPr marL="0" indent="0">
              <a:buNone/>
            </a:pPr>
            <a:endParaRPr lang="it-IT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5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57BC29-67F2-B744-83DE-8AC59E86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Grafana installation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15F24B-3028-4C5F-A0E8-C6A6433C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9770" y="1815320"/>
            <a:ext cx="4141760" cy="41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2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it-IT" sz="4800"/>
              <a:t>Install Grafana on CentOS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200">
                <a:solidFill>
                  <a:schemeClr val="bg1"/>
                </a:solidFill>
              </a:rPr>
              <a:t># wget https://dl.grafana.com/oss/release/grafana-6.7.2-1.x86_64.rpm</a:t>
            </a:r>
          </a:p>
          <a:p>
            <a:pPr marL="0" indent="0">
              <a:buNone/>
            </a:pPr>
            <a:r>
              <a:rPr lang="it-IT" sz="2200">
                <a:solidFill>
                  <a:schemeClr val="bg1"/>
                </a:solidFill>
              </a:rPr>
              <a:t># sudo yum localinstall grafana-6.7.2-1.x86_64.rpm</a:t>
            </a:r>
          </a:p>
          <a:p>
            <a:pPr marL="0" indent="0">
              <a:buNone/>
            </a:pPr>
            <a:endParaRPr lang="it-IT" sz="22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2200">
                <a:solidFill>
                  <a:schemeClr val="bg1"/>
                </a:solidFill>
              </a:rPr>
              <a:t># sudo firewall-cmd --add-port=3000/tcp --permanent</a:t>
            </a:r>
          </a:p>
          <a:p>
            <a:pPr marL="0" indent="0">
              <a:buNone/>
            </a:pPr>
            <a:r>
              <a:rPr lang="it-IT" sz="2200">
                <a:solidFill>
                  <a:schemeClr val="bg1"/>
                </a:solidFill>
              </a:rPr>
              <a:t># sudo firewall-cmd --reload</a:t>
            </a:r>
          </a:p>
          <a:p>
            <a:pPr marL="0" indent="0">
              <a:buNone/>
            </a:pPr>
            <a:endParaRPr lang="it-IT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23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0A6131-1320-D84C-BDAC-5C5DCC37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82" y="381421"/>
            <a:ext cx="11429516" cy="761968"/>
          </a:xfrm>
        </p:spPr>
        <p:txBody>
          <a:bodyPr>
            <a:normAutofit/>
          </a:bodyPr>
          <a:lstStyle/>
          <a:p>
            <a:r>
              <a:rPr lang="it-IT" dirty="0" err="1"/>
              <a:t>Who</a:t>
            </a:r>
            <a:r>
              <a:rPr lang="it-IT" dirty="0"/>
              <a:t> I </a:t>
            </a:r>
            <a:r>
              <a:rPr lang="it-IT" dirty="0" err="1"/>
              <a:t>am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0D9C7B-5ECB-1949-A315-F3165A429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 anchorCtr="0">
            <a:normAutofit/>
          </a:bodyPr>
          <a:lstStyle/>
          <a:p>
            <a:pPr>
              <a:defRPr/>
            </a:pPr>
            <a:r>
              <a:rPr lang="it-IT" sz="3387" dirty="0" err="1">
                <a:solidFill>
                  <a:srgbClr val="000000"/>
                </a:solidFill>
              </a:rPr>
              <a:t>Independent</a:t>
            </a:r>
            <a:r>
              <a:rPr lang="it-IT" sz="3387" dirty="0">
                <a:solidFill>
                  <a:srgbClr val="000000"/>
                </a:solidFill>
              </a:rPr>
              <a:t> </a:t>
            </a:r>
            <a:r>
              <a:rPr lang="it-IT" sz="3387" dirty="0" err="1">
                <a:solidFill>
                  <a:srgbClr val="000000"/>
                </a:solidFill>
              </a:rPr>
              <a:t>consultant</a:t>
            </a:r>
            <a:r>
              <a:rPr lang="it-IT" sz="3387" dirty="0">
                <a:solidFill>
                  <a:srgbClr val="000000"/>
                </a:solidFill>
              </a:rPr>
              <a:t>, Trainer, Speaker, Author</a:t>
            </a:r>
          </a:p>
          <a:p>
            <a:pPr>
              <a:defRPr/>
            </a:pPr>
            <a:r>
              <a:rPr lang="it-IT" sz="3387" dirty="0">
                <a:solidFill>
                  <a:srgbClr val="000000"/>
                </a:solidFill>
              </a:rPr>
              <a:t>Passionate </a:t>
            </a:r>
            <a:r>
              <a:rPr lang="it-IT" sz="3387" dirty="0" err="1">
                <a:solidFill>
                  <a:srgbClr val="000000"/>
                </a:solidFill>
              </a:rPr>
              <a:t>about</a:t>
            </a:r>
            <a:r>
              <a:rPr lang="it-IT" sz="3387" dirty="0">
                <a:solidFill>
                  <a:srgbClr val="000000"/>
                </a:solidFill>
              </a:rPr>
              <a:t> </a:t>
            </a:r>
            <a:r>
              <a:rPr lang="it-IT" sz="3387" dirty="0" err="1">
                <a:solidFill>
                  <a:srgbClr val="000000"/>
                </a:solidFill>
              </a:rPr>
              <a:t>technology</a:t>
            </a:r>
            <a:endParaRPr lang="it-IT" sz="3387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it-IT" sz="3387" dirty="0">
                <a:solidFill>
                  <a:srgbClr val="000000"/>
                </a:solidFill>
              </a:rPr>
              <a:t>Microsoft </a:t>
            </a:r>
            <a:r>
              <a:rPr lang="it-IT" sz="3387" dirty="0" err="1">
                <a:solidFill>
                  <a:srgbClr val="000000"/>
                </a:solidFill>
              </a:rPr>
              <a:t>Certified</a:t>
            </a:r>
            <a:r>
              <a:rPr lang="it-IT" sz="3387" dirty="0">
                <a:solidFill>
                  <a:srgbClr val="000000"/>
                </a:solidFill>
              </a:rPr>
              <a:t> Trainer </a:t>
            </a:r>
            <a:r>
              <a:rPr lang="it-IT" sz="3387" dirty="0" err="1">
                <a:solidFill>
                  <a:srgbClr val="000000"/>
                </a:solidFill>
              </a:rPr>
              <a:t>since</a:t>
            </a:r>
            <a:r>
              <a:rPr lang="it-IT" sz="3387" dirty="0">
                <a:solidFill>
                  <a:srgbClr val="000000"/>
                </a:solidFill>
              </a:rPr>
              <a:t> 2000</a:t>
            </a:r>
          </a:p>
          <a:p>
            <a:pPr>
              <a:defRPr/>
            </a:pPr>
            <a:r>
              <a:rPr lang="it-IT" sz="3387" dirty="0">
                <a:solidFill>
                  <a:srgbClr val="000000"/>
                </a:solidFill>
              </a:rPr>
              <a:t>Microsoft Data Platform MVP </a:t>
            </a:r>
            <a:r>
              <a:rPr lang="it-IT" sz="3387" dirty="0" err="1">
                <a:solidFill>
                  <a:srgbClr val="000000"/>
                </a:solidFill>
              </a:rPr>
              <a:t>since</a:t>
            </a:r>
            <a:r>
              <a:rPr lang="it-IT" sz="3387" dirty="0">
                <a:solidFill>
                  <a:srgbClr val="000000"/>
                </a:solidFill>
              </a:rPr>
              <a:t> 2014</a:t>
            </a:r>
          </a:p>
        </p:txBody>
      </p:sp>
      <p:pic>
        <p:nvPicPr>
          <p:cNvPr id="5" name="Immagine 9" descr="MCT_2013(rgb).png">
            <a:extLst>
              <a:ext uri="{FF2B5EF4-FFF2-40B4-BE49-F238E27FC236}">
                <a16:creationId xmlns:a16="http://schemas.microsoft.com/office/drawing/2014/main" id="{9F4F91C5-43B9-B04D-AB5C-84C99E783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4657" y="3158260"/>
            <a:ext cx="1087071" cy="6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8" descr="MVP_Logo_Horizontal_Blue286_RGB_300ppi.tif">
            <a:extLst>
              <a:ext uri="{FF2B5EF4-FFF2-40B4-BE49-F238E27FC236}">
                <a16:creationId xmlns:a16="http://schemas.microsoft.com/office/drawing/2014/main" id="{22579D10-7A63-7443-A063-D26782B27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1928" y="2521159"/>
            <a:ext cx="1079802" cy="43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FCEF837-5F26-6843-B569-D71CE1398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8" y="561919"/>
            <a:ext cx="1079802" cy="1636065"/>
          </a:xfrm>
          <a:prstGeom prst="rect">
            <a:avLst/>
          </a:prstGeom>
        </p:spPr>
      </p:pic>
      <p:pic>
        <p:nvPicPr>
          <p:cNvPr id="6" name="Immagine 5" descr="PASS Global Italian VC.tiff">
            <a:extLst>
              <a:ext uri="{FF2B5EF4-FFF2-40B4-BE49-F238E27FC236}">
                <a16:creationId xmlns:a16="http://schemas.microsoft.com/office/drawing/2014/main" id="{241207BD-9257-3440-865F-7E35E619F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4657" y="5339912"/>
            <a:ext cx="1087071" cy="4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B9186B5-AD76-CC42-8DE3-7E94B5CA2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8" y="4394863"/>
            <a:ext cx="1079801" cy="7860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D7E824-CB0D-9341-B6C4-B37B45F286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304" b="37014"/>
          <a:stretch/>
        </p:blipFill>
        <p:spPr>
          <a:xfrm>
            <a:off x="10498228" y="3903527"/>
            <a:ext cx="1119785" cy="3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87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5483BDC-D90E-A247-9DA0-804DC6A5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560981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5483BDC-D90E-A247-9DA0-804DC6A5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Ideas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2502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01D4FB-3938-8B4C-B526-67759B059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7" t="9091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98A93715-6D3E-6846-9BC9-4BC68306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>
            <a:normAutofit/>
          </a:bodyPr>
          <a:lstStyle/>
          <a:p>
            <a:r>
              <a:rPr lang="it-IT" sz="2800"/>
              <a:t>Bonus: monitor your data center temp &amp; humidity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5713B9A-C000-874C-81FF-FCB147AD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031" y="1774372"/>
            <a:ext cx="4062642" cy="2754086"/>
          </a:xfrm>
        </p:spPr>
        <p:txBody>
          <a:bodyPr anchor="t">
            <a:normAutofit/>
          </a:bodyPr>
          <a:lstStyle/>
          <a:p>
            <a:r>
              <a:rPr lang="it-IT" sz="1800"/>
              <a:t>InfluxDB exposes </a:t>
            </a:r>
            <a:r>
              <a:rPr lang="it-IT" sz="1800" dirty="0"/>
              <a:t>API </a:t>
            </a:r>
            <a:r>
              <a:rPr lang="it-IT" sz="1800"/>
              <a:t>to read/write </a:t>
            </a:r>
            <a:r>
              <a:rPr lang="it-IT" sz="1800" dirty="0"/>
              <a:t>data</a:t>
            </a:r>
          </a:p>
          <a:p>
            <a:r>
              <a:rPr lang="it-IT" sz="1800"/>
              <a:t>You can program </a:t>
            </a:r>
            <a:r>
              <a:rPr lang="it-IT" sz="1800" dirty="0"/>
              <a:t>an Arduino or </a:t>
            </a:r>
            <a:r>
              <a:rPr lang="it-IT" sz="1800"/>
              <a:t>a NodeMCU to send </a:t>
            </a:r>
            <a:r>
              <a:rPr lang="it-IT" sz="1800" dirty="0"/>
              <a:t>JSON data </a:t>
            </a:r>
            <a:r>
              <a:rPr lang="it-IT" sz="1800"/>
              <a:t>to InfluxDB by calling its APIs</a:t>
            </a:r>
            <a:endParaRPr lang="it-IT" sz="1800" dirty="0"/>
          </a:p>
          <a:p>
            <a:endParaRPr lang="it-IT" sz="1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F54904C-CAE5-434B-9AB2-E8604631A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584" y="3429000"/>
            <a:ext cx="1655536" cy="15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71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52276-6916-6F4B-A8A6-A77812CD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it-IT" sz="4800"/>
              <a:t>Example: Load random data to InfluxDB via Powershell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E3C6BB-0F48-2846-B752-5EA5EABF5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# Install Influx Powershell Module by running: Install-Module Influx -Scope CurrentUser</a:t>
            </a:r>
            <a:br>
              <a:rPr lang="it-IT" sz="1200">
                <a:solidFill>
                  <a:schemeClr val="bg1"/>
                </a:solidFill>
              </a:rPr>
            </a:br>
            <a:endParaRPr lang="it-IT" sz="12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Import-Module Influx</a:t>
            </a:r>
          </a:p>
          <a:p>
            <a:pPr marL="0" indent="0">
              <a:buNone/>
            </a:pPr>
            <a:br>
              <a:rPr lang="it-IT" sz="1200">
                <a:solidFill>
                  <a:schemeClr val="bg1"/>
                </a:solidFill>
              </a:rPr>
            </a:br>
            <a:r>
              <a:rPr lang="it-IT" sz="1200">
                <a:solidFill>
                  <a:schemeClr val="bg1"/>
                </a:solidFill>
              </a:rPr>
              <a:t>$cred = Get-Credential</a:t>
            </a:r>
          </a:p>
          <a:p>
            <a:pPr marL="0" indent="0">
              <a:buNone/>
            </a:pPr>
            <a:br>
              <a:rPr lang="it-IT" sz="1200">
                <a:solidFill>
                  <a:schemeClr val="bg1"/>
                </a:solidFill>
              </a:rPr>
            </a:br>
            <a:r>
              <a:rPr lang="it-IT" sz="1200">
                <a:solidFill>
                  <a:schemeClr val="bg1"/>
                </a:solidFill>
              </a:rPr>
              <a:t>While ($true)</a:t>
            </a:r>
          </a:p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{</a:t>
            </a:r>
          </a:p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    $t = Get-Random -Minimum 19.0 -Maximum 21.0</a:t>
            </a:r>
          </a:p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    $h = Get-Random -Minimum 45.0 -Maximum 55.0</a:t>
            </a:r>
          </a:p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    Write-Influx -Measure Ambient `</a:t>
            </a:r>
          </a:p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        -Tags @{Hostname=$env:COMPUTERNAME} -Metrics @{Temperature=$t;Humidity=$h} `</a:t>
            </a:r>
          </a:p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        -Database telegraf -Server http://192.168.184.228:8086 -Credential $cred -Verbose</a:t>
            </a:r>
          </a:p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    Start-Sleep 5</a:t>
            </a:r>
          </a:p>
          <a:p>
            <a:pPr marL="0" indent="0">
              <a:buNone/>
            </a:pPr>
            <a:r>
              <a:rPr lang="it-IT" sz="1200">
                <a:solidFill>
                  <a:schemeClr val="bg1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41905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6D30F81-D5BC-FE41-859A-202B93970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33"/>
          <a:stretch/>
        </p:blipFill>
        <p:spPr>
          <a:xfrm>
            <a:off x="5419899" y="1"/>
            <a:ext cx="6769053" cy="685799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EFEF90BC-1302-F24B-9B24-9120CAFE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70" y="721805"/>
            <a:ext cx="4434365" cy="2147520"/>
          </a:xfrm>
        </p:spPr>
        <p:txBody>
          <a:bodyPr>
            <a:normAutofit/>
          </a:bodyPr>
          <a:lstStyle/>
          <a:p>
            <a:r>
              <a:rPr lang="it-IT" sz="4100" dirty="0"/>
              <a:t>Bonus: </a:t>
            </a:r>
            <a:r>
              <a:rPr lang="it-IT" sz="4100" dirty="0" err="1"/>
              <a:t>configure</a:t>
            </a:r>
            <a:r>
              <a:rPr lang="it-IT" sz="4100" dirty="0"/>
              <a:t> </a:t>
            </a:r>
            <a:r>
              <a:rPr lang="it-IT" sz="4100" dirty="0" err="1"/>
              <a:t>Telegram</a:t>
            </a:r>
            <a:r>
              <a:rPr lang="it-IT" sz="4100" dirty="0"/>
              <a:t> </a:t>
            </a:r>
            <a:r>
              <a:rPr lang="it-IT" sz="4100" dirty="0" err="1"/>
              <a:t>notifications</a:t>
            </a:r>
            <a:endParaRPr lang="it-IT" sz="41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0532E87-BE07-6E45-80B4-D997910E1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71" y="2869325"/>
            <a:ext cx="4812927" cy="3697013"/>
          </a:xfrm>
        </p:spPr>
        <p:txBody>
          <a:bodyPr anchor="ctr">
            <a:normAutofit/>
          </a:bodyPr>
          <a:lstStyle/>
          <a:p>
            <a:r>
              <a:rPr lang="it-IT" sz="1600" dirty="0"/>
              <a:t>Create a new BOT </a:t>
            </a:r>
            <a:r>
              <a:rPr lang="it-IT" sz="1600" dirty="0" err="1"/>
              <a:t>using</a:t>
            </a:r>
            <a:r>
              <a:rPr lang="it-IT" sz="1600" dirty="0"/>
              <a:t> @</a:t>
            </a:r>
            <a:r>
              <a:rPr lang="it-IT" sz="1600" dirty="0" err="1"/>
              <a:t>BotFather</a:t>
            </a:r>
            <a:r>
              <a:rPr lang="it-IT" sz="1600" dirty="0"/>
              <a:t> and </a:t>
            </a:r>
            <a:r>
              <a:rPr lang="it-IT" sz="1600" dirty="0" err="1"/>
              <a:t>get</a:t>
            </a:r>
            <a:r>
              <a:rPr lang="it-IT" sz="1600" dirty="0"/>
              <a:t> the API </a:t>
            </a:r>
            <a:r>
              <a:rPr lang="it-IT" sz="1600" dirty="0" err="1"/>
              <a:t>token</a:t>
            </a:r>
            <a:r>
              <a:rPr lang="it-IT" sz="1600" dirty="0"/>
              <a:t> (</a:t>
            </a:r>
            <a:r>
              <a:rPr lang="it-IT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https://core.telegram.org/bots#3-how-do-i-create-a-bot</a:t>
            </a:r>
            <a:r>
              <a:rPr lang="it-IT" sz="1600" dirty="0"/>
              <a:t>)</a:t>
            </a:r>
          </a:p>
          <a:p>
            <a:r>
              <a:rPr lang="it-IT" sz="1600" dirty="0"/>
              <a:t>Create a new </a:t>
            </a:r>
            <a:r>
              <a:rPr lang="it-IT" sz="1600" dirty="0" err="1"/>
              <a:t>group</a:t>
            </a:r>
            <a:r>
              <a:rPr lang="it-IT" sz="1600" dirty="0"/>
              <a:t> from </a:t>
            </a:r>
            <a:r>
              <a:rPr lang="it-IT" sz="1600" dirty="0" err="1"/>
              <a:t>Telegram</a:t>
            </a:r>
            <a:r>
              <a:rPr lang="it-IT" sz="1600" dirty="0"/>
              <a:t> and </a:t>
            </a:r>
            <a:r>
              <a:rPr lang="it-IT" sz="1600" dirty="0" err="1"/>
              <a:t>add</a:t>
            </a:r>
            <a:r>
              <a:rPr lang="it-IT" sz="1600" dirty="0"/>
              <a:t> </a:t>
            </a:r>
            <a:r>
              <a:rPr lang="it-IT" sz="1600" dirty="0" err="1"/>
              <a:t>your</a:t>
            </a:r>
            <a:r>
              <a:rPr lang="it-IT" sz="1600" dirty="0"/>
              <a:t> BOT</a:t>
            </a:r>
          </a:p>
          <a:p>
            <a:r>
              <a:rPr lang="it-IT" sz="1600" dirty="0"/>
              <a:t>Use </a:t>
            </a:r>
            <a:r>
              <a:rPr lang="it-IT" sz="1600" dirty="0" err="1"/>
              <a:t>curl</a:t>
            </a:r>
            <a:r>
              <a:rPr lang="it-IT" sz="1600" dirty="0"/>
              <a:t> to </a:t>
            </a:r>
            <a:r>
              <a:rPr lang="it-IT" sz="1600" dirty="0" err="1"/>
              <a:t>obtain</a:t>
            </a:r>
            <a:r>
              <a:rPr lang="it-IT" sz="1600" dirty="0"/>
              <a:t> the </a:t>
            </a:r>
            <a:r>
              <a:rPr lang="it-IT" sz="1600" dirty="0" err="1"/>
              <a:t>chat_id</a:t>
            </a:r>
            <a:br>
              <a:rPr lang="it-IT" sz="1600" dirty="0"/>
            </a:br>
            <a:r>
              <a:rPr lang="it-IT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https://api.telegram.org/bot&lt;TOKEN&gt;/getUpdates</a:t>
            </a:r>
            <a:br>
              <a:rPr lang="it-IT" sz="1600" dirty="0"/>
            </a:br>
            <a:br>
              <a:rPr lang="it-IT" sz="1600" dirty="0"/>
            </a:br>
            <a:r>
              <a:rPr lang="it-IT" sz="1600" dirty="0"/>
              <a:t>Ex: "chat":{"id":-470651219,"title":"MonitorSql","type":"group»</a:t>
            </a:r>
          </a:p>
          <a:p>
            <a:r>
              <a:rPr lang="it-IT" sz="1600" dirty="0" err="1"/>
              <a:t>Fill</a:t>
            </a:r>
            <a:r>
              <a:rPr lang="it-IT" sz="1600" dirty="0"/>
              <a:t> the </a:t>
            </a:r>
            <a:r>
              <a:rPr lang="it-IT" sz="1600" dirty="0" err="1"/>
              <a:t>Telegram</a:t>
            </a:r>
            <a:r>
              <a:rPr lang="it-IT" sz="1600" dirty="0"/>
              <a:t> API </a:t>
            </a:r>
            <a:r>
              <a:rPr lang="it-IT" sz="1600" dirty="0" err="1"/>
              <a:t>Settings</a:t>
            </a:r>
            <a:r>
              <a:rPr lang="it-IT" sz="1600" dirty="0"/>
              <a:t> in the </a:t>
            </a:r>
            <a:r>
              <a:rPr lang="it-IT" sz="1600" dirty="0" err="1"/>
              <a:t>Alerting</a:t>
            </a:r>
            <a:r>
              <a:rPr lang="it-IT" sz="1600" dirty="0"/>
              <a:t> Notification </a:t>
            </a:r>
            <a:r>
              <a:rPr lang="it-IT" sz="1600" dirty="0" err="1"/>
              <a:t>section</a:t>
            </a:r>
            <a:br>
              <a:rPr lang="it-IT" sz="1600" dirty="0"/>
            </a:br>
            <a:r>
              <a:rPr lang="it-IT" sz="1600" dirty="0"/>
              <a:t>with </a:t>
            </a:r>
            <a:r>
              <a:rPr lang="it-IT" sz="1600" dirty="0" err="1"/>
              <a:t>both</a:t>
            </a:r>
            <a:r>
              <a:rPr lang="it-IT" sz="1600" dirty="0"/>
              <a:t> the API </a:t>
            </a:r>
            <a:r>
              <a:rPr lang="it-IT" sz="1600" dirty="0" err="1"/>
              <a:t>token</a:t>
            </a:r>
            <a:r>
              <a:rPr lang="it-IT" sz="1600" dirty="0"/>
              <a:t> and chat ID</a:t>
            </a:r>
            <a:endParaRPr lang="it-IT" sz="1300" dirty="0"/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900EC535-6FCA-BB44-B73A-6780766C5926}"/>
              </a:ext>
            </a:extLst>
          </p:cNvPr>
          <p:cNvSpPr/>
          <p:nvPr/>
        </p:nvSpPr>
        <p:spPr>
          <a:xfrm rot="9166496">
            <a:off x="5854617" y="1975004"/>
            <a:ext cx="896471" cy="462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01A8B0ED-60E9-2648-B6F7-C9BB22144928}"/>
              </a:ext>
            </a:extLst>
          </p:cNvPr>
          <p:cNvSpPr/>
          <p:nvPr/>
        </p:nvSpPr>
        <p:spPr>
          <a:xfrm>
            <a:off x="7353016" y="4959930"/>
            <a:ext cx="736735" cy="9352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450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8AF279-B05C-624A-9B17-9CFED66C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935" y="0"/>
            <a:ext cx="8876065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6B27D2A-8EA6-2E4C-B928-35DAF004D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18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82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60B26DE-E099-2448-AB60-F54AF14DE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Resources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C5C2E24-881C-1C42-AA00-26BE0BFDD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https://portal.influxdata.com/downloads/</a:t>
            </a:r>
          </a:p>
          <a:p>
            <a:r>
              <a:rPr lang="it-IT" dirty="0">
                <a:hlinkClick r:id="rId2"/>
              </a:rPr>
              <a:t>https://docs.influxdata.com/influxdb/v1.7/</a:t>
            </a:r>
          </a:p>
          <a:p>
            <a:r>
              <a:rPr lang="it-IT" dirty="0">
                <a:hlinkClick r:id="rId2"/>
              </a:rPr>
              <a:t>https://docs.influxdata.com/telegraf/v1.14/</a:t>
            </a:r>
          </a:p>
          <a:p>
            <a:r>
              <a:rPr lang="it-IT" dirty="0">
                <a:hlinkClick r:id="rId2"/>
              </a:rPr>
              <a:t>https://grafana.com/grafana/download</a:t>
            </a:r>
          </a:p>
          <a:p>
            <a:r>
              <a:rPr lang="it-IT" dirty="0">
                <a:hlinkClick r:id="rId2"/>
              </a:rPr>
              <a:t>https://tracyboggiano.com/archive/2018/02/setup-of-telegraf/</a:t>
            </a:r>
            <a:endParaRPr lang="it-IT" dirty="0"/>
          </a:p>
          <a:p>
            <a:r>
              <a:rPr lang="it-IT" dirty="0">
                <a:hlinkClick r:id="rId3"/>
              </a:rPr>
              <a:t>https://www.petersplanet.nl/index.php/2018/11/18/basic-installation-of-grafana-influxdb-and-telegraf-on-centos-7/</a:t>
            </a:r>
            <a:endParaRPr lang="it-IT" dirty="0"/>
          </a:p>
          <a:p>
            <a:r>
              <a:rPr lang="it-IT" dirty="0">
                <a:hlinkClick r:id="rId4"/>
              </a:rPr>
              <a:t>https://github.com/markwragg/PowerShell-Influx</a:t>
            </a:r>
            <a:endParaRPr lang="it-IT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926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253412C6-51F3-B449-A272-D0056CE0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Monitoring</a:t>
            </a:r>
            <a:r>
              <a:rPr lang="it-IT" dirty="0"/>
              <a:t> SQL Server performance: benefits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3F3D7C1-00F7-2346-9EEE-8C3CE922D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Reduce performance-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 dirty="0" err="1"/>
              <a:t>incidents</a:t>
            </a:r>
            <a:r>
              <a:rPr lang="it-IT" dirty="0"/>
              <a:t> and </a:t>
            </a:r>
            <a:r>
              <a:rPr lang="it-IT" dirty="0" err="1"/>
              <a:t>outages</a:t>
            </a:r>
            <a:endParaRPr lang="it-IT" dirty="0"/>
          </a:p>
          <a:p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management</a:t>
            </a:r>
          </a:p>
          <a:p>
            <a:r>
              <a:rPr lang="it-IT" dirty="0"/>
              <a:t>Lower </a:t>
            </a:r>
            <a:r>
              <a:rPr lang="it-IT" dirty="0" err="1"/>
              <a:t>infrastructure</a:t>
            </a:r>
            <a:r>
              <a:rPr lang="it-IT" dirty="0"/>
              <a:t> </a:t>
            </a:r>
            <a:r>
              <a:rPr lang="it-IT" dirty="0" err="1"/>
              <a:t>costs</a:t>
            </a:r>
            <a:endParaRPr lang="it-IT" dirty="0"/>
          </a:p>
          <a:p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uptime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460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253412C6-51F3-B449-A272-D0056CE0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 err="1"/>
              <a:t>What</a:t>
            </a:r>
            <a:r>
              <a:rPr lang="it-IT" dirty="0"/>
              <a:t> to monitor?</a:t>
            </a:r>
          </a:p>
        </p:txBody>
      </p:sp>
      <p:graphicFrame>
        <p:nvGraphicFramePr>
          <p:cNvPr id="10" name="Segnaposto contenuto 6">
            <a:extLst>
              <a:ext uri="{FF2B5EF4-FFF2-40B4-BE49-F238E27FC236}">
                <a16:creationId xmlns:a16="http://schemas.microsoft.com/office/drawing/2014/main" id="{60FC62AD-735E-4854-AF96-01D80DB6FE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436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F9A89F-615B-1E44-9457-9DCB10E07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0402"/>
            <a:ext cx="9385025" cy="45757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22AD38C-28E6-C44C-8890-458F1B7A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3798"/>
            <a:ext cx="9516284" cy="51521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0BE50A-47DD-7145-AFD3-1139210F6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73798"/>
            <a:ext cx="7992473" cy="520020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259BECB-62D7-384C-8943-22FF34341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Build</a:t>
            </a:r>
            <a:r>
              <a:rPr lang="it-IT" dirty="0"/>
              <a:t> or </a:t>
            </a:r>
            <a:r>
              <a:rPr lang="it-IT" dirty="0" err="1"/>
              <a:t>Buy</a:t>
            </a:r>
            <a:r>
              <a:rPr lang="it-IT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847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A01D6F-8439-0144-B45E-C2962DEB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Build:</a:t>
            </a:r>
            <a:br>
              <a:rPr lang="it-IT">
                <a:solidFill>
                  <a:srgbClr val="FFFFFF"/>
                </a:solidFill>
              </a:rPr>
            </a:br>
            <a:r>
              <a:rPr lang="it-IT">
                <a:solidFill>
                  <a:srgbClr val="FFFFFF"/>
                </a:solidFill>
              </a:rPr>
              <a:t>what’s available?</a:t>
            </a:r>
            <a:endParaRPr lang="it-IT" dirty="0">
              <a:solidFill>
                <a:srgbClr val="FFFFFF"/>
              </a:solidFill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CBD8B801-7196-4678-96DA-CF01081E78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18057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025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A01D6F-8439-0144-B45E-C2962DEB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Build</a:t>
            </a:r>
            <a:r>
              <a:rPr lang="it-IT" dirty="0"/>
              <a:t>: </a:t>
            </a:r>
            <a:r>
              <a:rPr lang="it-IT" dirty="0" err="1"/>
              <a:t>what</a:t>
            </a:r>
            <a:r>
              <a:rPr lang="it-IT" dirty="0"/>
              <a:t> to </a:t>
            </a:r>
            <a:r>
              <a:rPr lang="it-IT" dirty="0" err="1"/>
              <a:t>expect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4BF4D6-D2E2-8A49-B4AF-CE15C6CF2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choose</a:t>
            </a:r>
            <a:r>
              <a:rPr lang="it-IT" dirty="0"/>
              <a:t> to monitor by </a:t>
            </a:r>
            <a:r>
              <a:rPr lang="it-IT" dirty="0" err="1"/>
              <a:t>yourself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to:</a:t>
            </a:r>
          </a:p>
          <a:p>
            <a:r>
              <a:rPr lang="it-IT" dirty="0" err="1"/>
              <a:t>Collect</a:t>
            </a:r>
            <a:r>
              <a:rPr lang="it-IT" dirty="0"/>
              <a:t> and aggregate </a:t>
            </a:r>
            <a:r>
              <a:rPr lang="it-IT" dirty="0" err="1"/>
              <a:t>relevant</a:t>
            </a:r>
            <a:r>
              <a:rPr lang="it-IT" dirty="0"/>
              <a:t> and </a:t>
            </a:r>
            <a:r>
              <a:rPr lang="it-IT" dirty="0" err="1"/>
              <a:t>actionable</a:t>
            </a:r>
            <a:r>
              <a:rPr lang="it-IT" dirty="0"/>
              <a:t> </a:t>
            </a:r>
            <a:r>
              <a:rPr lang="it-IT" dirty="0" err="1"/>
              <a:t>metrics</a:t>
            </a:r>
            <a:endParaRPr lang="it-IT" dirty="0"/>
          </a:p>
          <a:p>
            <a:r>
              <a:rPr lang="it-IT" dirty="0" err="1"/>
              <a:t>Understand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 </a:t>
            </a:r>
            <a:r>
              <a:rPr lang="it-IT" dirty="0" err="1"/>
              <a:t>platform</a:t>
            </a:r>
            <a:r>
              <a:rPr lang="it-IT" dirty="0"/>
              <a:t> (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virtualization</a:t>
            </a:r>
            <a:r>
              <a:rPr lang="it-IT" dirty="0"/>
              <a:t> and </a:t>
            </a:r>
            <a:r>
              <a:rPr lang="it-IT" dirty="0" err="1"/>
              <a:t>cloud</a:t>
            </a:r>
            <a:r>
              <a:rPr lang="it-IT" dirty="0"/>
              <a:t>)</a:t>
            </a:r>
          </a:p>
          <a:p>
            <a:r>
              <a:rPr lang="it-IT" dirty="0" err="1"/>
              <a:t>Analyze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and </a:t>
            </a:r>
            <a:r>
              <a:rPr lang="it-IT" dirty="0" err="1"/>
              <a:t>historical</a:t>
            </a:r>
            <a:r>
              <a:rPr lang="it-IT" dirty="0"/>
              <a:t> database performance</a:t>
            </a:r>
          </a:p>
          <a:p>
            <a:r>
              <a:rPr lang="it-IT" dirty="0"/>
              <a:t>Generate </a:t>
            </a:r>
            <a:r>
              <a:rPr lang="it-IT" dirty="0" err="1"/>
              <a:t>alerts</a:t>
            </a:r>
            <a:r>
              <a:rPr lang="it-IT" dirty="0"/>
              <a:t> on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events</a:t>
            </a:r>
            <a:endParaRPr lang="it-IT" dirty="0"/>
          </a:p>
          <a:p>
            <a:r>
              <a:rPr lang="it-IT" dirty="0"/>
              <a:t>Scale the </a:t>
            </a:r>
            <a:r>
              <a:rPr lang="it-IT" dirty="0" err="1"/>
              <a:t>monitoring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 with the data </a:t>
            </a:r>
            <a:r>
              <a:rPr lang="it-IT" dirty="0" err="1"/>
              <a:t>platform</a:t>
            </a:r>
            <a:endParaRPr lang="it-IT" dirty="0"/>
          </a:p>
          <a:p>
            <a:r>
              <a:rPr lang="it-IT" dirty="0" err="1"/>
              <a:t>Maintain</a:t>
            </a:r>
            <a:r>
              <a:rPr lang="it-IT" dirty="0"/>
              <a:t> a 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footprint</a:t>
            </a:r>
            <a:r>
              <a:rPr lang="it-IT" dirty="0"/>
              <a:t> to </a:t>
            </a:r>
            <a:r>
              <a:rPr lang="it-IT" dirty="0" err="1"/>
              <a:t>avoid</a:t>
            </a:r>
            <a:r>
              <a:rPr lang="it-IT" dirty="0"/>
              <a:t> the «</a:t>
            </a:r>
            <a:r>
              <a:rPr lang="it-IT" dirty="0" err="1"/>
              <a:t>observer</a:t>
            </a:r>
            <a:r>
              <a:rPr lang="it-IT" dirty="0"/>
              <a:t> </a:t>
            </a:r>
            <a:r>
              <a:rPr lang="it-IT" dirty="0" err="1"/>
              <a:t>overhead</a:t>
            </a:r>
            <a:r>
              <a:rPr lang="it-IT" dirty="0"/>
              <a:t>»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3102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430872-8AC0-EF4B-82E1-AA6B8D2C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FFFFFF"/>
                </a:solidFill>
              </a:rPr>
              <a:t>My </a:t>
            </a:r>
            <a:r>
              <a:rPr lang="it-IT" sz="4000" dirty="0" err="1">
                <a:solidFill>
                  <a:srgbClr val="FFFFFF"/>
                </a:solidFill>
              </a:rPr>
              <a:t>solution</a:t>
            </a:r>
            <a:r>
              <a:rPr lang="it-IT" sz="4000" dirty="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60B38CD7-35B1-4955-8585-440A34F42A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8708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1368</Words>
  <Application>Microsoft Macintosh PowerPoint</Application>
  <PresentationFormat>Widescreen</PresentationFormat>
  <Paragraphs>207</Paragraphs>
  <Slides>36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di Office</vt:lpstr>
      <vt:lpstr>Monitoring SQL Server at no costs</vt:lpstr>
      <vt:lpstr>Sponsors</vt:lpstr>
      <vt:lpstr>Who I am</vt:lpstr>
      <vt:lpstr>Monitoring SQL Server performance: benefits</vt:lpstr>
      <vt:lpstr>What to monitor?</vt:lpstr>
      <vt:lpstr>Build or Buy ?</vt:lpstr>
      <vt:lpstr>Build: what’s available?</vt:lpstr>
      <vt:lpstr>Build: what to expect</vt:lpstr>
      <vt:lpstr>My solution </vt:lpstr>
      <vt:lpstr>InfluxDB</vt:lpstr>
      <vt:lpstr>Telegraf</vt:lpstr>
      <vt:lpstr>Presentazione standard di PowerPoint</vt:lpstr>
      <vt:lpstr>Grafana</vt:lpstr>
      <vt:lpstr>Grafana</vt:lpstr>
      <vt:lpstr>Installing &amp; configuring the stack</vt:lpstr>
      <vt:lpstr>Install InfluxDB</vt:lpstr>
      <vt:lpstr>Install InfluxDB on CentOS</vt:lpstr>
      <vt:lpstr>Create a database to store time series data</vt:lpstr>
      <vt:lpstr>Configure InfluxDB</vt:lpstr>
      <vt:lpstr>Check InfluxDB connectivity</vt:lpstr>
      <vt:lpstr>Telegraf installation &amp; configuration</vt:lpstr>
      <vt:lpstr>Configure a new user for Telegraf on SQL Server</vt:lpstr>
      <vt:lpstr>Install Telegraf on Windows/SQL Server</vt:lpstr>
      <vt:lpstr>Configure telegraf.conf</vt:lpstr>
      <vt:lpstr>Configure telegraf.conf</vt:lpstr>
      <vt:lpstr>Configure telegraf.conf</vt:lpstr>
      <vt:lpstr>Install Telegraf on Windows/SQL Server</vt:lpstr>
      <vt:lpstr>Grafana installation</vt:lpstr>
      <vt:lpstr>Install Grafana on CentOS</vt:lpstr>
      <vt:lpstr>DEMO</vt:lpstr>
      <vt:lpstr>Ideas</vt:lpstr>
      <vt:lpstr>Bonus: monitor your data center temp &amp; humidity</vt:lpstr>
      <vt:lpstr>Example: Load random data to InfluxDB via Powershell</vt:lpstr>
      <vt:lpstr>Bonus: configure Telegram notifications</vt:lpstr>
      <vt:lpstr>Presentazione standard di PowerPoint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SQL Server at no costs</dc:title>
  <dc:creator>Danilo Dominici</dc:creator>
  <cp:lastModifiedBy>Danilo Dominici</cp:lastModifiedBy>
  <cp:revision>1</cp:revision>
  <dcterms:created xsi:type="dcterms:W3CDTF">2020-06-26T04:33:38Z</dcterms:created>
  <dcterms:modified xsi:type="dcterms:W3CDTF">2020-06-26T04:35:08Z</dcterms:modified>
</cp:coreProperties>
</file>